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8"/>
  </p:notesMasterIdLst>
  <p:handoutMasterIdLst>
    <p:handoutMasterId r:id="rId9"/>
  </p:handoutMasterIdLst>
  <p:sldIdLst>
    <p:sldId id="268" r:id="rId2"/>
    <p:sldId id="310" r:id="rId3"/>
    <p:sldId id="311" r:id="rId4"/>
    <p:sldId id="312" r:id="rId5"/>
    <p:sldId id="313" r:id="rId6"/>
    <p:sldId id="314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545"/>
    <a:srgbClr val="B89D72"/>
    <a:srgbClr val="924900"/>
    <a:srgbClr val="824100"/>
    <a:srgbClr val="CC3300"/>
    <a:srgbClr val="CC6600"/>
    <a:srgbClr val="777777"/>
    <a:srgbClr val="800000"/>
    <a:srgbClr val="99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Objects="1" showGuides="1">
      <p:cViewPr>
        <p:scale>
          <a:sx n="94" d="100"/>
          <a:sy n="94" d="100"/>
        </p:scale>
        <p:origin x="-6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7" descr="RB_Kitchen2_ph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1477928"/>
            <a:ext cx="3070226" cy="431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RB_Bedroom1_ph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>
            <a:fillRect/>
          </a:stretch>
        </p:blipFill>
        <p:spPr bwMode="auto">
          <a:xfrm>
            <a:off x="3489960" y="1477928"/>
            <a:ext cx="3063240" cy="431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Atrium_window_logo_green_scree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trium_window_logo_green_sc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B_Kitchen2_ph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B_Bedroom1_ph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B_Kitchen1_ph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5344"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trium_window_logo_green_scree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tabLst>
                <a:tab pos="1600200" algn="l"/>
              </a:tabLst>
              <a:defRPr/>
            </a:pPr>
            <a:r>
              <a:rPr lang="en-US" sz="24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CUSTOMER SERVICE</a:t>
            </a:r>
            <a:endParaRPr lang="en-US" sz="2400" spc="7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ヒラギノ角ゴ Pro W3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400" y="2286000"/>
            <a:ext cx="4343400" cy="4343400"/>
          </a:xfrm>
          <a:prstGeom prst="rect">
            <a:avLst/>
          </a:prstGeom>
        </p:spPr>
        <p:txBody>
          <a:bodyPr tIns="91440" rIns="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Want to talk to a real person?        Our staff of 27 Customer Service Associates – with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plus years average tenure – are waiting to help you with any questions you might have.  Simply call the best group of Customer Service Associates in the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industry</a:t>
            </a:r>
            <a:endParaRPr lang="en-US" sz="18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Calls are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answered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30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seconds or less</a:t>
            </a:r>
            <a:endParaRPr lang="en-US" sz="18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Make Atrium your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one-stop shop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all your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 and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door needs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800600" y="4572000"/>
            <a:ext cx="4114800" cy="2133600"/>
          </a:xfrm>
          <a:prstGeom prst="rect">
            <a:avLst/>
          </a:prstGeom>
        </p:spPr>
        <p:txBody>
          <a:bodyPr wrap="none" rIns="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sz="18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Phone)</a:t>
            </a:r>
            <a:br>
              <a:rPr lang="en-US" sz="18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800-846-9556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sz="18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Fax)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800-522-3981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Email)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service@atriumwindows.com</a:t>
            </a:r>
            <a:endParaRPr lang="en-US" sz="1600" i="1" u="sng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4" descr="pho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743200" cy="2057400"/>
          </a:xfrm>
          <a:prstGeom prst="roundRect">
            <a:avLst>
              <a:gd name="adj" fmla="val 755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153988" y="762000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5294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Customer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</a:t>
            </a:r>
            <a:b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i="1" u="sng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efore, during </a:t>
            </a:r>
            <a:r>
              <a:rPr lang="en-US" sz="2400" i="1" u="sng" dirty="0">
                <a:solidFill>
                  <a:srgbClr val="FFFFFF"/>
                </a:solidFill>
                <a:latin typeface="Calibri" panose="020F0502020204030204" pitchFamily="34" charset="0"/>
              </a:rPr>
              <a:t>and </a:t>
            </a: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after </a:t>
            </a:r>
            <a:r>
              <a:rPr lang="en-US" sz="2400" i="1" u="sng" dirty="0">
                <a:solidFill>
                  <a:srgbClr val="FFFFFF"/>
                </a:solidFill>
                <a:latin typeface="Calibri" panose="020F0502020204030204" pitchFamily="34" charset="0"/>
              </a:rPr>
              <a:t>the Sale</a:t>
            </a:r>
            <a:endParaRPr lang="en-US" sz="1200" i="1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43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400" y="2286000"/>
            <a:ext cx="5486400" cy="4038600"/>
          </a:xfrm>
          <a:prstGeom prst="rect">
            <a:avLst/>
          </a:prstGeom>
        </p:spPr>
        <p:txBody>
          <a:bodyPr tIns="91440" rIns="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Once orders are received by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WindowWizard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by fax, you’ll receive a return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fax confirmation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same day. If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ordering by WindowWizard,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you’ll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receive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confirmation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within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15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minutes of placing the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order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6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order will be planned for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production based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cut-off day. Changes to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order can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made up until 9 a.m.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Eastern Time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for faxed orders, or 1 p.m. Eastern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Time for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Wizard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orders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day of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cut-off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6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products will be produced and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shipped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within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 week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6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NOTE that extended lead times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may apply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certain specialized products.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3988" y="762000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5294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Customer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</a:t>
            </a:r>
            <a: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from Order Receipt through Delivery</a:t>
            </a:r>
            <a:endParaRPr lang="en-US" sz="1200" i="1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fa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286000"/>
            <a:ext cx="2514600" cy="208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mail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7" t="7861" r="10096" b="5348"/>
          <a:stretch/>
        </p:blipFill>
        <p:spPr bwMode="auto">
          <a:xfrm>
            <a:off x="5759776" y="4440024"/>
            <a:ext cx="2328421" cy="220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8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400" y="2286000"/>
            <a:ext cx="5867400" cy="4343400"/>
          </a:xfrm>
          <a:prstGeom prst="rect">
            <a:avLst/>
          </a:prstGeom>
        </p:spPr>
        <p:txBody>
          <a:bodyPr tIns="91440" rIns="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7 Day delivery from cut-off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day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Consistent throughout the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year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On-site dedicated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carrier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Salem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Leasing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100 Loads per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week</a:t>
            </a: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98%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on-time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delivery within 2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hours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scheduled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appointment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no backorders, no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damage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GPS </a:t>
            </a:r>
            <a: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(Global Positioning </a:t>
            </a:r>
            <a:r>
              <a:rPr lang="en-US" sz="18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System)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equipment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allows truck location 24 hours a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day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3988" y="762000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5294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Customer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</a:t>
            </a:r>
            <a: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consistent delivery to your location</a:t>
            </a:r>
            <a:endParaRPr lang="en-US" sz="1200" i="1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5" descr="Tru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1658" y="2514600"/>
            <a:ext cx="4411342" cy="2153790"/>
          </a:xfrm>
          <a:prstGeom prst="roundRect">
            <a:avLst>
              <a:gd name="adj" fmla="val 5633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6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400" y="2286000"/>
            <a:ext cx="4800600" cy="4343400"/>
          </a:xfrm>
          <a:prstGeom prst="rect">
            <a:avLst/>
          </a:prstGeom>
        </p:spPr>
        <p:txBody>
          <a:bodyPr tIns="91440" rIns="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Each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product we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produce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contains a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product ID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label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that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placed in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header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windows and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doors</a:t>
            </a: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Need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to order a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screen?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Need to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order a replacement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part,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glass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, a sash? Simply fill out and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fax our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Replacement Parts Order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Form to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us @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1-800-522-3981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Providing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product ID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number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will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ensure 99.9%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accuracy</a:t>
            </a:r>
            <a:endParaRPr lang="en-US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3988" y="762000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5294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Customer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</a:t>
            </a:r>
            <a: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Product ID and Parts Assistance</a:t>
            </a:r>
            <a:endParaRPr lang="en-US" sz="1200" i="1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7" descr="Replacement Parts Order 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76600"/>
            <a:ext cx="2791206" cy="3383280"/>
          </a:xfrm>
          <a:prstGeom prst="roundRect">
            <a:avLst>
              <a:gd name="adj" fmla="val 2482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duct_ID_lab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00400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85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 bwMode="auto">
          <a:xfrm>
            <a:off x="153988" y="762000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5294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Customer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</a:t>
            </a:r>
            <a: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US" sz="28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i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Job/Project Quotes &amp; Sub Account Pricing</a:t>
            </a:r>
            <a:endParaRPr lang="en-US" sz="1200" i="1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2924475"/>
            <a:ext cx="8229600" cy="1005840"/>
          </a:xfrm>
          <a:prstGeom prst="roundRect">
            <a:avLst>
              <a:gd name="adj" fmla="val 21213"/>
            </a:avLst>
          </a:prstGeom>
          <a:solidFill>
            <a:schemeClr val="bg1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</a:t>
            </a:r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ob/Project Quotes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Have a large job or project?  Receive special quotes for large order jobs or projects expected to be complete in 6 months.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7773" y="4347014"/>
            <a:ext cx="8229600" cy="1005840"/>
          </a:xfrm>
          <a:prstGeom prst="roundRect">
            <a:avLst>
              <a:gd name="adj" fmla="val 21213"/>
            </a:avLst>
          </a:prstGeom>
          <a:solidFill>
            <a:schemeClr val="bg1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ub Account Pricing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Special sub account quotes are available for jobs or projects with completion dates greater than 6 months.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14600" y="5562600"/>
            <a:ext cx="4114800" cy="914400"/>
          </a:xfrm>
          <a:prstGeom prst="rect">
            <a:avLst/>
          </a:prstGeom>
        </p:spPr>
        <p:txBody>
          <a:bodyPr wrap="none" rIns="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Contact your Atrium Sales Representative </a:t>
            </a:r>
            <a:b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information!</a:t>
            </a:r>
          </a:p>
        </p:txBody>
      </p:sp>
    </p:spTree>
    <p:extLst>
      <p:ext uri="{BB962C8B-B14F-4D97-AF65-F5344CB8AC3E}">
        <p14:creationId xmlns:p14="http://schemas.microsoft.com/office/powerpoint/2010/main" val="86787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a6ba8bb87f4a4329ab1cc9a9028ae5589baef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9341</TotalTime>
  <Words>140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Atrium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Kelli Hoskins</cp:lastModifiedBy>
  <cp:revision>178</cp:revision>
  <dcterms:created xsi:type="dcterms:W3CDTF">2015-06-01T22:48:17Z</dcterms:created>
  <dcterms:modified xsi:type="dcterms:W3CDTF">2016-11-02T22:05:19Z</dcterms:modified>
</cp:coreProperties>
</file>