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6" r:id="rId1"/>
  </p:sldMasterIdLst>
  <p:notesMasterIdLst>
    <p:notesMasterId r:id="rId8"/>
  </p:notesMasterIdLst>
  <p:handoutMasterIdLst>
    <p:handoutMasterId r:id="rId9"/>
  </p:handoutMasterIdLst>
  <p:sldIdLst>
    <p:sldId id="268" r:id="rId2"/>
    <p:sldId id="310" r:id="rId3"/>
    <p:sldId id="311" r:id="rId4"/>
    <p:sldId id="312" r:id="rId5"/>
    <p:sldId id="313" r:id="rId6"/>
    <p:sldId id="314" r:id="rId7"/>
  </p:sldIdLst>
  <p:sldSz cx="9144000" cy="6858000" type="screen4x3"/>
  <p:notesSz cx="6858000" cy="9144000"/>
  <p:custDataLst>
    <p:tags r:id="rId10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545"/>
    <a:srgbClr val="B89D72"/>
    <a:srgbClr val="924900"/>
    <a:srgbClr val="824100"/>
    <a:srgbClr val="CC3300"/>
    <a:srgbClr val="CC6600"/>
    <a:srgbClr val="777777"/>
    <a:srgbClr val="800000"/>
    <a:srgbClr val="990000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 snapToObjects="1" showGuides="1">
      <p:cViewPr>
        <p:scale>
          <a:sx n="94" d="100"/>
          <a:sy n="94" d="100"/>
        </p:scale>
        <p:origin x="-684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9CC667F4-163C-4798-A5F1-C0BADA4ED92C}" type="datetime1">
              <a:rPr lang="en-US" altLang="en-US"/>
              <a:pPr>
                <a:defRPr/>
              </a:pPr>
              <a:t>11/2/2016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24A7C2A-0878-4AFC-86EC-CDBC0D184B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79853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91CF36D-993B-48F6-A1DD-28BCFA63F4AC}" type="datetime1">
              <a:rPr lang="en-US" altLang="en-US"/>
              <a:pPr>
                <a:defRPr/>
              </a:pPr>
              <a:t>11/2/2016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ヒラギノ角ゴ Pro W3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A035378-0011-4610-AE60-383F6FF60B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69224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760897"/>
            <a:ext cx="9144000" cy="6097103"/>
          </a:xfrm>
          <a:prstGeom prst="rect">
            <a:avLst/>
          </a:prstGeom>
          <a:gradFill flip="none" rotWithShape="1">
            <a:gsLst>
              <a:gs pos="25000">
                <a:srgbClr val="004F26">
                  <a:alpha val="90000"/>
                </a:srgbClr>
              </a:gs>
              <a:gs pos="5000">
                <a:srgbClr val="004F26">
                  <a:alpha val="0"/>
                </a:srgbClr>
              </a:gs>
              <a:gs pos="100000">
                <a:srgbClr val="004F26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2" name="Picture 7" descr="RB_Kitchen2_phot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4" y="1477928"/>
            <a:ext cx="3070226" cy="4314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 descr="RB_Bedroom1_ph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"/>
          <a:stretch>
            <a:fillRect/>
          </a:stretch>
        </p:blipFill>
        <p:spPr bwMode="auto">
          <a:xfrm>
            <a:off x="3489960" y="1477928"/>
            <a:ext cx="3063240" cy="4314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Atrium_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36" y="146304"/>
            <a:ext cx="271375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7" descr="Atrium_window_logo_green_screen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" b="35324"/>
          <a:stretch>
            <a:fillRect/>
          </a:stretch>
        </p:blipFill>
        <p:spPr bwMode="auto">
          <a:xfrm>
            <a:off x="5454650" y="1505528"/>
            <a:ext cx="3556000" cy="4335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lumMod val="50000"/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ounded Rectangle 18"/>
          <p:cNvSpPr/>
          <p:nvPr userDrawn="1"/>
        </p:nvSpPr>
        <p:spPr>
          <a:xfrm>
            <a:off x="-28281" y="5724144"/>
            <a:ext cx="9189720" cy="137160"/>
          </a:xfrm>
          <a:prstGeom prst="roundRect">
            <a:avLst/>
          </a:prstGeom>
          <a:gradFill flip="none" rotWithShape="1">
            <a:gsLst>
              <a:gs pos="54000">
                <a:srgbClr val="D9D4A9"/>
              </a:gs>
              <a:gs pos="92000">
                <a:srgbClr val="D9D4A9"/>
              </a:gs>
              <a:gs pos="9000">
                <a:srgbClr val="004F26"/>
              </a:gs>
              <a:gs pos="0">
                <a:srgbClr val="D9D4A9"/>
              </a:gs>
              <a:gs pos="100000">
                <a:srgbClr val="004F2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 userDrawn="1"/>
        </p:nvSpPr>
        <p:spPr>
          <a:xfrm>
            <a:off x="-28281" y="1389888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 userDrawn="1"/>
        </p:nvSpPr>
        <p:spPr bwMode="auto">
          <a:xfrm>
            <a:off x="6813993" y="1201579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5949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trium_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Atrium_window_logo_green_scree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 userDrawn="1"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1353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B_Kitchen2_phot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6" y="704088"/>
            <a:ext cx="3070226" cy="4094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RB_Bedroom1_ph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"/>
          <a:stretch>
            <a:fillRect/>
          </a:stretch>
        </p:blipFill>
        <p:spPr bwMode="auto">
          <a:xfrm>
            <a:off x="3047568" y="704088"/>
            <a:ext cx="3063240" cy="4130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RB_Kitchen1_ph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4" r="5344"/>
          <a:stretch>
            <a:fillRect/>
          </a:stretch>
        </p:blipFill>
        <p:spPr bwMode="auto">
          <a:xfrm>
            <a:off x="6117505" y="704088"/>
            <a:ext cx="3021012" cy="404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 userDrawn="1"/>
        </p:nvSpPr>
        <p:spPr>
          <a:xfrm>
            <a:off x="-5421" y="760897"/>
            <a:ext cx="9144000" cy="6097103"/>
          </a:xfrm>
          <a:prstGeom prst="rect">
            <a:avLst/>
          </a:prstGeom>
          <a:gradFill flip="none" rotWithShape="1">
            <a:gsLst>
              <a:gs pos="22000">
                <a:srgbClr val="004F26"/>
              </a:gs>
              <a:gs pos="5000">
                <a:srgbClr val="008000">
                  <a:alpha val="0"/>
                </a:srgbClr>
              </a:gs>
              <a:gs pos="100000">
                <a:srgbClr val="004F26"/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-28281" y="649224"/>
            <a:ext cx="9189720" cy="137160"/>
          </a:xfrm>
          <a:prstGeom prst="roundRect">
            <a:avLst/>
          </a:prstGeom>
          <a:gradFill flip="none" rotWithShape="1">
            <a:gsLst>
              <a:gs pos="71000">
                <a:srgbClr val="D9D4A9"/>
              </a:gs>
              <a:gs pos="92000">
                <a:srgbClr val="D9D4A9"/>
              </a:gs>
              <a:gs pos="0">
                <a:srgbClr val="004F26"/>
              </a:gs>
              <a:gs pos="58000">
                <a:srgbClr val="004F26"/>
              </a:gs>
              <a:gs pos="5000">
                <a:srgbClr val="D9D4A9"/>
              </a:gs>
              <a:gs pos="100000">
                <a:srgbClr val="004F26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65100" dist="50800" dir="2700000" algn="tl" rotWithShape="0">
              <a:prstClr val="black"/>
            </a:outerShdw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trium_logo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37" y="110188"/>
            <a:ext cx="1899629" cy="640080"/>
          </a:xfrm>
          <a:prstGeom prst="rect">
            <a:avLst/>
          </a:prstGeom>
          <a:ln>
            <a:noFill/>
          </a:ln>
          <a:effectLst>
            <a:outerShdw blurRad="292100" dist="139700" dir="54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Atrium_window_logo_green_screen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" b="35324"/>
          <a:stretch>
            <a:fillRect/>
          </a:stretch>
        </p:blipFill>
        <p:spPr bwMode="auto">
          <a:xfrm>
            <a:off x="8018998" y="5486400"/>
            <a:ext cx="1125002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196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 userDrawn="1"/>
        </p:nvSpPr>
        <p:spPr bwMode="auto">
          <a:xfrm>
            <a:off x="6813993" y="447040"/>
            <a:ext cx="176208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 marL="0" indent="3175" algn="l">
              <a:spcBef>
                <a:spcPct val="20000"/>
              </a:spcBef>
              <a:buFont typeface="Arial" charset="0"/>
              <a:buNone/>
            </a:pPr>
            <a:r>
              <a:rPr lang="en-US" sz="1000" b="1" kern="1000" spc="6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MADE IN USA</a:t>
            </a:r>
            <a:endParaRPr lang="en-US" sz="1000" b="1" kern="1000" spc="600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1197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9" r:id="rId2"/>
    <p:sldLayoutId id="2147483770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1000" kern="1200">
          <a:solidFill>
            <a:srgbClr val="FFFFFF"/>
          </a:solidFill>
          <a:latin typeface="+mj-lt"/>
          <a:ea typeface="ヒラギノ角ゴ Pro W3" charset="-128"/>
          <a:cs typeface="ヒラギノ角ゴ Pro W3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1000">
          <a:solidFill>
            <a:srgbClr val="FFFFFF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1000">
          <a:solidFill>
            <a:srgbClr val="FFFFFF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1000">
          <a:solidFill>
            <a:srgbClr val="FFFFFF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1000">
          <a:solidFill>
            <a:srgbClr val="FFFFFF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457200" indent="-4572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§"/>
        <a:defRPr sz="2400" kern="1200">
          <a:solidFill>
            <a:srgbClr val="7F7F7F"/>
          </a:solidFill>
          <a:latin typeface="+mn-lt"/>
          <a:ea typeface="ヒラギノ角ゴ Pro W3" charset="-128"/>
          <a:cs typeface="ヒラギノ角ゴ Pro W3" charset="-128"/>
        </a:defRPr>
      </a:lvl1pPr>
      <a:lvl2pPr marL="914400" indent="-4572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§"/>
        <a:defRPr sz="2400" kern="1200">
          <a:solidFill>
            <a:srgbClr val="7F7F7F"/>
          </a:solidFill>
          <a:latin typeface="+mn-lt"/>
          <a:ea typeface="ヒラギノ角ゴ Pro W3" charset="-128"/>
          <a:cs typeface="+mn-cs"/>
        </a:defRPr>
      </a:lvl2pPr>
      <a:lvl3pPr marL="1371600" indent="-4572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§"/>
        <a:defRPr sz="2000" kern="1200">
          <a:solidFill>
            <a:srgbClr val="7F7F7F"/>
          </a:solidFill>
          <a:latin typeface="+mn-lt"/>
          <a:ea typeface="ヒラギノ角ゴ Pro W3" charset="-128"/>
          <a:cs typeface="+mn-cs"/>
        </a:defRPr>
      </a:lvl3pPr>
      <a:lvl4pPr marL="1714500" indent="-3429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§"/>
        <a:defRPr kern="1200">
          <a:solidFill>
            <a:srgbClr val="7F7F7F"/>
          </a:solidFill>
          <a:latin typeface="+mn-lt"/>
          <a:ea typeface="ヒラギノ角ゴ Pro W3" charset="-128"/>
          <a:cs typeface="+mn-cs"/>
        </a:defRPr>
      </a:lvl4pPr>
      <a:lvl5pPr marL="2171700" indent="-3429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§"/>
        <a:defRPr sz="1600" kern="1200">
          <a:solidFill>
            <a:srgbClr val="7F7F7F"/>
          </a:solidFill>
          <a:latin typeface="+mn-lt"/>
          <a:ea typeface="ヒラギノ角ゴ Pro W3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6"/>
          <p:cNvSpPr txBox="1">
            <a:spLocks/>
          </p:cNvSpPr>
          <p:nvPr/>
        </p:nvSpPr>
        <p:spPr bwMode="auto">
          <a:xfrm>
            <a:off x="76200" y="6057900"/>
            <a:ext cx="8991600" cy="4730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 anchorCtr="0"/>
          <a:lstStyle/>
          <a:p>
            <a:pPr algn="ctr" eaLnBrk="0" hangingPunct="0">
              <a:spcBef>
                <a:spcPct val="20000"/>
              </a:spcBef>
              <a:buFont typeface="Arial" charset="0"/>
              <a:buNone/>
              <a:tabLst>
                <a:tab pos="1600200" algn="l"/>
              </a:tabLst>
              <a:defRPr/>
            </a:pPr>
            <a:r>
              <a:rPr lang="en-US" sz="2400" spc="700" dirty="0" smtClean="0">
                <a:solidFill>
                  <a:srgbClr val="EAEA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ヒラギノ角ゴ Pro W3" charset="-128"/>
              </a:rPr>
              <a:t>CUSTOMER SERVICE</a:t>
            </a:r>
            <a:endParaRPr lang="en-US" sz="2400" spc="700" dirty="0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ヒラギノ角ゴ Pro W3" charset="-12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 txBox="1">
            <a:spLocks/>
          </p:cNvSpPr>
          <p:nvPr/>
        </p:nvSpPr>
        <p:spPr>
          <a:xfrm>
            <a:off x="152400" y="2286000"/>
            <a:ext cx="4343400" cy="4343400"/>
          </a:xfrm>
          <a:prstGeom prst="rect">
            <a:avLst/>
          </a:prstGeom>
        </p:spPr>
        <p:txBody>
          <a:bodyPr tIns="91440" rIns="0" anchor="t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004688"/>
                </a:solidFill>
                <a:latin typeface="Arial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hlink"/>
                </a:solidFill>
                <a:latin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4688"/>
                </a:solidFill>
                <a:latin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4688"/>
                </a:solidFill>
                <a:latin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9pPr>
          </a:lstStyle>
          <a:p>
            <a:pPr marL="227013" indent="-227013">
              <a:spcBef>
                <a:spcPts val="0"/>
              </a:spcBef>
              <a:spcAft>
                <a:spcPts val="1800"/>
              </a:spcAft>
            </a:pPr>
            <a:r>
              <a:rPr lang="en-US" sz="18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Want to talk to a real person?        Our staff of 27 Customer Service Associates – with </a:t>
            </a: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11 </a:t>
            </a:r>
            <a:r>
              <a:rPr lang="en-US" sz="18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plus years average tenure – are waiting to help you with any questions you might have.  Simply call the best group of Customer Service Associates in the </a:t>
            </a: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industry</a:t>
            </a:r>
            <a:endParaRPr lang="en-US" sz="1800" kern="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27013" indent="-227013">
              <a:spcBef>
                <a:spcPts val="0"/>
              </a:spcBef>
              <a:spcAft>
                <a:spcPts val="1800"/>
              </a:spcAft>
            </a:pPr>
            <a:r>
              <a:rPr lang="en-US" sz="18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Calls are </a:t>
            </a: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answered</a:t>
            </a:r>
            <a:b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in </a:t>
            </a:r>
            <a:r>
              <a:rPr lang="en-US" sz="18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30 </a:t>
            </a: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seconds or less</a:t>
            </a:r>
            <a:endParaRPr lang="en-US" sz="1800" kern="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27013" indent="-227013">
              <a:spcBef>
                <a:spcPts val="0"/>
              </a:spcBef>
              <a:spcAft>
                <a:spcPts val="1800"/>
              </a:spcAft>
            </a:pPr>
            <a:r>
              <a:rPr lang="en-US" sz="18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Make Atrium your </a:t>
            </a: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one-stop shop</a:t>
            </a:r>
            <a:b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for </a:t>
            </a:r>
            <a:r>
              <a:rPr lang="en-US" sz="18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all your </a:t>
            </a: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window and </a:t>
            </a:r>
            <a:r>
              <a:rPr lang="en-US" sz="18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door needs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4800600" y="4572000"/>
            <a:ext cx="4114800" cy="2133600"/>
          </a:xfrm>
          <a:prstGeom prst="rect">
            <a:avLst/>
          </a:prstGeom>
        </p:spPr>
        <p:txBody>
          <a:bodyPr wrap="none" rIns="0" anchor="b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004688"/>
                </a:solidFill>
                <a:latin typeface="Arial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hlink"/>
                </a:solidFill>
                <a:latin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4688"/>
                </a:solidFill>
                <a:latin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4688"/>
                </a:solidFill>
                <a:latin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1800" i="1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(</a:t>
            </a:r>
            <a:r>
              <a:rPr lang="en-US" sz="1800" i="1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Phone)</a:t>
            </a:r>
            <a:br>
              <a:rPr lang="en-US" sz="1800" i="1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800-846-9556</a:t>
            </a:r>
            <a:endParaRPr lang="en-US" sz="2000" kern="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1800" i="1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(</a:t>
            </a:r>
            <a:r>
              <a:rPr lang="en-US" sz="1800" i="1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Fax)</a:t>
            </a: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/>
            </a:r>
            <a:b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800-522-3981</a:t>
            </a:r>
            <a:endParaRPr lang="en-US" sz="2000" kern="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18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(</a:t>
            </a:r>
            <a: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Email)</a:t>
            </a:r>
            <a:br>
              <a:rPr lang="en-US" sz="18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600" i="1" u="sng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service@atriumwindows.com</a:t>
            </a:r>
            <a:endParaRPr lang="en-US" sz="1600" i="1" u="sng" kern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Picture 4" descr="phone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410200" y="2286000"/>
            <a:ext cx="2743200" cy="2057400"/>
          </a:xfrm>
          <a:prstGeom prst="roundRect">
            <a:avLst>
              <a:gd name="adj" fmla="val 7551"/>
            </a:avLst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 bwMode="auto">
          <a:xfrm>
            <a:off x="153988" y="762000"/>
            <a:ext cx="8837612" cy="1371600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5000">
                <a:srgbClr val="999545">
                  <a:alpha val="75294"/>
                </a:srgbClr>
              </a:gs>
              <a:gs pos="10000">
                <a:srgbClr val="999545">
                  <a:alpha val="0"/>
                </a:srgbClr>
              </a:gs>
              <a:gs pos="100000">
                <a:srgbClr val="999545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91440" anchor="b" anchorCtr="0">
            <a:noAutofit/>
          </a:bodyPr>
          <a:lstStyle/>
          <a:p>
            <a:pPr indent="3175" algn="ctr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3200" dirty="0">
                <a:solidFill>
                  <a:srgbClr val="FFFFFF"/>
                </a:solidFill>
                <a:latin typeface="Calibri" panose="020F0502020204030204" pitchFamily="34" charset="0"/>
              </a:rPr>
              <a:t>Customer </a:t>
            </a:r>
            <a:r>
              <a:rPr lang="en-US" sz="32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Service</a:t>
            </a:r>
            <a:br>
              <a:rPr lang="en-US" sz="3200" dirty="0" smtClean="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en-US" sz="2400" i="1" u="sng" dirty="0">
                <a:solidFill>
                  <a:srgbClr val="FFFFFF"/>
                </a:solidFill>
                <a:latin typeface="Calibri" panose="020F0502020204030204" pitchFamily="34" charset="0"/>
              </a:rPr>
              <a:t>b</a:t>
            </a:r>
            <a:r>
              <a:rPr lang="en-US" sz="2400" i="1" u="sng" dirty="0" smtClean="0">
                <a:solidFill>
                  <a:srgbClr val="FFFFFF"/>
                </a:solidFill>
                <a:latin typeface="Calibri" panose="020F0502020204030204" pitchFamily="34" charset="0"/>
              </a:rPr>
              <a:t>efore, during </a:t>
            </a:r>
            <a:r>
              <a:rPr lang="en-US" sz="2400" i="1" u="sng" dirty="0">
                <a:solidFill>
                  <a:srgbClr val="FFFFFF"/>
                </a:solidFill>
                <a:latin typeface="Calibri" panose="020F0502020204030204" pitchFamily="34" charset="0"/>
              </a:rPr>
              <a:t>and </a:t>
            </a:r>
            <a:r>
              <a:rPr lang="en-US" sz="2400" i="1" u="sng" dirty="0" smtClean="0">
                <a:solidFill>
                  <a:srgbClr val="FFFFFF"/>
                </a:solidFill>
                <a:latin typeface="Calibri" panose="020F0502020204030204" pitchFamily="34" charset="0"/>
              </a:rPr>
              <a:t>after </a:t>
            </a:r>
            <a:r>
              <a:rPr lang="en-US" sz="2400" i="1" u="sng" dirty="0">
                <a:solidFill>
                  <a:srgbClr val="FFFFFF"/>
                </a:solidFill>
                <a:latin typeface="Calibri" panose="020F0502020204030204" pitchFamily="34" charset="0"/>
              </a:rPr>
              <a:t>the Sale</a:t>
            </a:r>
            <a:endParaRPr lang="en-US" sz="1200" i="1" u="sng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3430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 txBox="1">
            <a:spLocks/>
          </p:cNvSpPr>
          <p:nvPr/>
        </p:nvSpPr>
        <p:spPr>
          <a:xfrm>
            <a:off x="152400" y="2286000"/>
            <a:ext cx="5486400" cy="4038600"/>
          </a:xfrm>
          <a:prstGeom prst="rect">
            <a:avLst/>
          </a:prstGeom>
        </p:spPr>
        <p:txBody>
          <a:bodyPr tIns="91440" rIns="0" anchor="t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004688"/>
                </a:solidFill>
                <a:latin typeface="Arial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hlink"/>
                </a:solidFill>
                <a:latin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4688"/>
                </a:solidFill>
                <a:latin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4688"/>
                </a:solidFill>
                <a:latin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9pPr>
          </a:lstStyle>
          <a:p>
            <a:pPr marL="227013" indent="-227013">
              <a:spcBef>
                <a:spcPts val="0"/>
              </a:spcBef>
              <a:spcAft>
                <a:spcPts val="1800"/>
              </a:spcAft>
            </a:pPr>
            <a:r>
              <a:rPr lang="en-US" sz="16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Once orders are received by </a:t>
            </a: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WindowWizard</a:t>
            </a:r>
            <a:b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or </a:t>
            </a:r>
            <a:r>
              <a:rPr lang="en-US" sz="16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by fax, you’ll receive a return </a:t>
            </a: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fax confirmation</a:t>
            </a:r>
            <a:b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the </a:t>
            </a:r>
            <a:r>
              <a:rPr lang="en-US" sz="16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same day. If </a:t>
            </a: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ordering by WindowWizard,</a:t>
            </a:r>
            <a:b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you’ll </a:t>
            </a:r>
            <a:r>
              <a:rPr lang="en-US" sz="16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receive </a:t>
            </a: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your confirmation</a:t>
            </a:r>
            <a:b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within </a:t>
            </a:r>
            <a:r>
              <a:rPr lang="en-US" sz="16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15 </a:t>
            </a: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minutes of placing the </a:t>
            </a:r>
            <a:r>
              <a:rPr lang="en-US" sz="16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order</a:t>
            </a: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endParaRPr lang="en-US" sz="1600" kern="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27013" indent="-227013">
              <a:spcBef>
                <a:spcPts val="0"/>
              </a:spcBef>
              <a:spcAft>
                <a:spcPts val="1800"/>
              </a:spcAft>
            </a:pPr>
            <a:r>
              <a:rPr lang="en-US" sz="16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Your order will be planned for </a:t>
            </a: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production based</a:t>
            </a:r>
            <a:b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on </a:t>
            </a:r>
            <a:r>
              <a:rPr lang="en-US" sz="16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your cut-off day. Changes to </a:t>
            </a: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your order can</a:t>
            </a:r>
            <a:b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be </a:t>
            </a:r>
            <a:r>
              <a:rPr lang="en-US" sz="16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made up until 9 a.m. </a:t>
            </a: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Eastern Time </a:t>
            </a:r>
            <a:r>
              <a:rPr lang="en-US" sz="16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for faxed orders, or 1 p.m. Eastern </a:t>
            </a: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Time for </a:t>
            </a:r>
            <a:r>
              <a:rPr lang="en-US" sz="16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Wizard </a:t>
            </a: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orders</a:t>
            </a:r>
            <a:b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on </a:t>
            </a:r>
            <a:r>
              <a:rPr lang="en-US" sz="16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the day of </a:t>
            </a: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your </a:t>
            </a:r>
            <a:r>
              <a:rPr lang="en-US" sz="16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cut-off</a:t>
            </a: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endParaRPr lang="en-US" sz="1600" kern="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27013" indent="-227013">
              <a:spcBef>
                <a:spcPts val="0"/>
              </a:spcBef>
              <a:spcAft>
                <a:spcPts val="1800"/>
              </a:spcAft>
            </a:pPr>
            <a:r>
              <a:rPr lang="en-US" sz="16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Your products will be produced and </a:t>
            </a: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shipped</a:t>
            </a:r>
            <a:b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within </a:t>
            </a:r>
            <a:r>
              <a:rPr lang="en-US" sz="16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1 week</a:t>
            </a: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endParaRPr lang="en-US" sz="1600" kern="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27013" indent="-227013">
              <a:spcBef>
                <a:spcPts val="0"/>
              </a:spcBef>
              <a:spcAft>
                <a:spcPts val="1800"/>
              </a:spcAft>
            </a:pPr>
            <a:r>
              <a:rPr lang="en-US" sz="16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NOTE that extended lead times </a:t>
            </a: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may apply</a:t>
            </a:r>
            <a:b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6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for </a:t>
            </a:r>
            <a:r>
              <a:rPr lang="en-US" sz="16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certain specialized products.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153988" y="762000"/>
            <a:ext cx="8837612" cy="1371600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5000">
                <a:srgbClr val="999545">
                  <a:alpha val="75294"/>
                </a:srgbClr>
              </a:gs>
              <a:gs pos="10000">
                <a:srgbClr val="999545">
                  <a:alpha val="0"/>
                </a:srgbClr>
              </a:gs>
              <a:gs pos="100000">
                <a:srgbClr val="999545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91440" anchor="b" anchorCtr="0">
            <a:noAutofit/>
          </a:bodyPr>
          <a:lstStyle/>
          <a:p>
            <a:pPr indent="3175" algn="ctr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3200" dirty="0">
                <a:solidFill>
                  <a:srgbClr val="FFFFFF"/>
                </a:solidFill>
                <a:latin typeface="Calibri" panose="020F0502020204030204" pitchFamily="34" charset="0"/>
              </a:rPr>
              <a:t>Customer </a:t>
            </a:r>
            <a:r>
              <a:rPr lang="en-US" sz="32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Service</a:t>
            </a:r>
            <a:r>
              <a:rPr lang="en-US" sz="2800" i="1" u="sng" dirty="0" smtClean="0">
                <a:solidFill>
                  <a:srgbClr val="FFFFFF"/>
                </a:solidFill>
                <a:latin typeface="Calibri" panose="020F0502020204030204" pitchFamily="34" charset="0"/>
              </a:rPr>
              <a:t/>
            </a:r>
            <a:br>
              <a:rPr lang="en-US" sz="2800" i="1" u="sng" dirty="0" smtClean="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en-US" sz="2400" i="1" u="sng" dirty="0" smtClean="0">
                <a:solidFill>
                  <a:srgbClr val="FFFFFF"/>
                </a:solidFill>
                <a:latin typeface="Calibri" panose="020F0502020204030204" pitchFamily="34" charset="0"/>
              </a:rPr>
              <a:t>from Order Receipt through Delivery</a:t>
            </a:r>
            <a:endParaRPr lang="en-US" sz="1200" i="1" u="sng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5" descr="fax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00800" y="2286000"/>
            <a:ext cx="2514600" cy="2081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Email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887" t="7861" r="10096" b="5348"/>
          <a:stretch/>
        </p:blipFill>
        <p:spPr bwMode="auto">
          <a:xfrm>
            <a:off x="5759776" y="4440024"/>
            <a:ext cx="2328421" cy="2205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34872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 txBox="1">
            <a:spLocks/>
          </p:cNvSpPr>
          <p:nvPr/>
        </p:nvSpPr>
        <p:spPr>
          <a:xfrm>
            <a:off x="152400" y="2286000"/>
            <a:ext cx="5867400" cy="4343400"/>
          </a:xfrm>
          <a:prstGeom prst="rect">
            <a:avLst/>
          </a:prstGeom>
        </p:spPr>
        <p:txBody>
          <a:bodyPr tIns="91440" rIns="0" anchor="t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004688"/>
                </a:solidFill>
                <a:latin typeface="Arial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hlink"/>
                </a:solidFill>
                <a:latin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4688"/>
                </a:solidFill>
                <a:latin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4688"/>
                </a:solidFill>
                <a:latin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9pPr>
          </a:lstStyle>
          <a:p>
            <a:pPr marL="227013" indent="-227013">
              <a:spcBef>
                <a:spcPts val="0"/>
              </a:spcBef>
              <a:spcAft>
                <a:spcPts val="1800"/>
              </a:spcAft>
            </a:pP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7 Day delivery from cut-off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day</a:t>
            </a:r>
            <a:endParaRPr lang="en-US" sz="2000" kern="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27013" indent="-227013">
              <a:spcBef>
                <a:spcPts val="0"/>
              </a:spcBef>
              <a:spcAft>
                <a:spcPts val="1800"/>
              </a:spcAft>
            </a:pP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Consistent throughout the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year</a:t>
            </a:r>
            <a:endParaRPr lang="en-US" sz="2000" kern="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27013" indent="-227013">
              <a:spcBef>
                <a:spcPts val="0"/>
              </a:spcBef>
              <a:spcAft>
                <a:spcPts val="1800"/>
              </a:spcAft>
            </a:pP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On-site dedicated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carrier</a:t>
            </a:r>
            <a:b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– </a:t>
            </a: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Salem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Leasing</a:t>
            </a:r>
            <a:endParaRPr lang="en-US" sz="2000" kern="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27013" indent="-227013">
              <a:spcBef>
                <a:spcPts val="0"/>
              </a:spcBef>
              <a:spcAft>
                <a:spcPts val="1800"/>
              </a:spcAft>
            </a:pP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100 Loads per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week</a:t>
            </a:r>
          </a:p>
          <a:p>
            <a:pPr marL="227013" indent="-227013">
              <a:spcBef>
                <a:spcPts val="0"/>
              </a:spcBef>
              <a:spcAft>
                <a:spcPts val="1800"/>
              </a:spcAft>
            </a:pP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98%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on-time </a:t>
            </a: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delivery within 2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hours</a:t>
            </a:r>
            <a:b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of </a:t>
            </a: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scheduled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appointment</a:t>
            </a:r>
            <a:b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with </a:t>
            </a: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no backorders, no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damage</a:t>
            </a:r>
            <a:endParaRPr lang="en-US" sz="2000" kern="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27013" indent="-227013">
              <a:spcBef>
                <a:spcPts val="0"/>
              </a:spcBef>
              <a:spcAft>
                <a:spcPts val="1800"/>
              </a:spcAft>
            </a:pP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GPS </a:t>
            </a:r>
            <a:r>
              <a:rPr lang="en-US" sz="1800" i="1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(Global Positioning </a:t>
            </a:r>
            <a:r>
              <a:rPr lang="en-US" sz="1800" i="1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System)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equipment </a:t>
            </a: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allows truck location 24 hours a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day</a:t>
            </a:r>
            <a:endParaRPr lang="en-US" sz="2000" kern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53988" y="762000"/>
            <a:ext cx="8837612" cy="1371600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5000">
                <a:srgbClr val="999545">
                  <a:alpha val="75294"/>
                </a:srgbClr>
              </a:gs>
              <a:gs pos="10000">
                <a:srgbClr val="999545">
                  <a:alpha val="0"/>
                </a:srgbClr>
              </a:gs>
              <a:gs pos="100000">
                <a:srgbClr val="999545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91440" anchor="b" anchorCtr="0">
            <a:noAutofit/>
          </a:bodyPr>
          <a:lstStyle/>
          <a:p>
            <a:pPr indent="3175" algn="ctr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3200" dirty="0">
                <a:solidFill>
                  <a:srgbClr val="FFFFFF"/>
                </a:solidFill>
                <a:latin typeface="Calibri" panose="020F0502020204030204" pitchFamily="34" charset="0"/>
              </a:rPr>
              <a:t>Customer </a:t>
            </a:r>
            <a:r>
              <a:rPr lang="en-US" sz="32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Service</a:t>
            </a:r>
            <a:r>
              <a:rPr lang="en-US" sz="2800" i="1" u="sng" dirty="0" smtClean="0">
                <a:solidFill>
                  <a:srgbClr val="FFFFFF"/>
                </a:solidFill>
                <a:latin typeface="Calibri" panose="020F0502020204030204" pitchFamily="34" charset="0"/>
              </a:rPr>
              <a:t/>
            </a:r>
            <a:br>
              <a:rPr lang="en-US" sz="2800" i="1" u="sng" dirty="0" smtClean="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en-US" sz="2400" i="1" u="sng" dirty="0" smtClean="0">
                <a:solidFill>
                  <a:srgbClr val="FFFFFF"/>
                </a:solidFill>
                <a:latin typeface="Calibri" panose="020F0502020204030204" pitchFamily="34" charset="0"/>
              </a:rPr>
              <a:t>consistent delivery to your location</a:t>
            </a:r>
            <a:endParaRPr lang="en-US" sz="1200" i="1" u="sng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Picture 5" descr="Truck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1658" y="2514600"/>
            <a:ext cx="4411342" cy="2153790"/>
          </a:xfrm>
          <a:prstGeom prst="roundRect">
            <a:avLst>
              <a:gd name="adj" fmla="val 5633"/>
            </a:avLst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88676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 txBox="1">
            <a:spLocks/>
          </p:cNvSpPr>
          <p:nvPr/>
        </p:nvSpPr>
        <p:spPr>
          <a:xfrm>
            <a:off x="152400" y="2286000"/>
            <a:ext cx="4800600" cy="4343400"/>
          </a:xfrm>
          <a:prstGeom prst="rect">
            <a:avLst/>
          </a:prstGeom>
        </p:spPr>
        <p:txBody>
          <a:bodyPr tIns="91440" rIns="0" anchor="t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004688"/>
                </a:solidFill>
                <a:latin typeface="Arial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hlink"/>
                </a:solidFill>
                <a:latin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4688"/>
                </a:solidFill>
                <a:latin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4688"/>
                </a:solidFill>
                <a:latin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9pPr>
          </a:lstStyle>
          <a:p>
            <a:pPr marL="227013" indent="-227013">
              <a:spcBef>
                <a:spcPts val="0"/>
              </a:spcBef>
              <a:spcAft>
                <a:spcPts val="1800"/>
              </a:spcAft>
            </a:pP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Each </a:t>
            </a: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product we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produce</a:t>
            </a:r>
            <a:b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contains a </a:t>
            </a: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product ID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label</a:t>
            </a:r>
            <a:b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that </a:t>
            </a: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is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placed in </a:t>
            </a: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the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header</a:t>
            </a:r>
            <a:b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of </a:t>
            </a: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the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windows and </a:t>
            </a: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doors</a:t>
            </a:r>
          </a:p>
          <a:p>
            <a:pPr marL="227013" indent="-227013">
              <a:spcBef>
                <a:spcPts val="0"/>
              </a:spcBef>
              <a:spcAft>
                <a:spcPts val="1800"/>
              </a:spcAft>
            </a:pP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Need </a:t>
            </a: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to order a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screen?</a:t>
            </a:r>
            <a:b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Need to </a:t>
            </a: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order a replacement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part,</a:t>
            </a:r>
            <a:b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glass</a:t>
            </a: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, a sash? Simply fill out and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fax our </a:t>
            </a: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Replacement Parts Order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Form to </a:t>
            </a: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us @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1-800-522-3981</a:t>
            </a:r>
            <a:endParaRPr lang="en-US" sz="2000" kern="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27013" indent="-227013">
              <a:spcBef>
                <a:spcPts val="0"/>
              </a:spcBef>
              <a:spcAft>
                <a:spcPts val="1800"/>
              </a:spcAft>
            </a:pP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Providing </a:t>
            </a: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the product ID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number</a:t>
            </a:r>
            <a:b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will </a:t>
            </a:r>
            <a:r>
              <a:rPr lang="en-US" sz="2000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ensure 99.9% </a:t>
            </a:r>
            <a:r>
              <a:rPr lang="en-US" sz="2000" kern="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accuracy</a:t>
            </a:r>
            <a:endParaRPr lang="en-US" sz="2000" kern="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53988" y="762000"/>
            <a:ext cx="8837612" cy="1371600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5000">
                <a:srgbClr val="999545">
                  <a:alpha val="75294"/>
                </a:srgbClr>
              </a:gs>
              <a:gs pos="10000">
                <a:srgbClr val="999545">
                  <a:alpha val="0"/>
                </a:srgbClr>
              </a:gs>
              <a:gs pos="100000">
                <a:srgbClr val="999545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91440" anchor="b" anchorCtr="0">
            <a:noAutofit/>
          </a:bodyPr>
          <a:lstStyle/>
          <a:p>
            <a:pPr indent="3175" algn="ctr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3200" dirty="0">
                <a:solidFill>
                  <a:srgbClr val="FFFFFF"/>
                </a:solidFill>
                <a:latin typeface="Calibri" panose="020F0502020204030204" pitchFamily="34" charset="0"/>
              </a:rPr>
              <a:t>Customer </a:t>
            </a:r>
            <a:r>
              <a:rPr lang="en-US" sz="32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Service</a:t>
            </a:r>
            <a:r>
              <a:rPr lang="en-US" sz="2800" i="1" u="sng" dirty="0" smtClean="0">
                <a:solidFill>
                  <a:srgbClr val="FFFFFF"/>
                </a:solidFill>
                <a:latin typeface="Calibri" panose="020F0502020204030204" pitchFamily="34" charset="0"/>
              </a:rPr>
              <a:t/>
            </a:r>
            <a:br>
              <a:rPr lang="en-US" sz="2800" i="1" u="sng" dirty="0" smtClean="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en-US" sz="2400" i="1" u="sng" dirty="0" smtClean="0">
                <a:solidFill>
                  <a:srgbClr val="FFFFFF"/>
                </a:solidFill>
                <a:latin typeface="Calibri" panose="020F0502020204030204" pitchFamily="34" charset="0"/>
              </a:rPr>
              <a:t>Product ID and Parts Assistance</a:t>
            </a:r>
            <a:endParaRPr lang="en-US" sz="1200" i="1" u="sng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7" descr="Replacement Parts Order For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3276600"/>
            <a:ext cx="2791206" cy="3383280"/>
          </a:xfrm>
          <a:prstGeom prst="roundRect">
            <a:avLst>
              <a:gd name="adj" fmla="val 2482"/>
            </a:avLst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product_ID_labe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209800"/>
            <a:ext cx="3200400" cy="914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44852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 bwMode="auto">
          <a:xfrm>
            <a:off x="153988" y="762000"/>
            <a:ext cx="8837612" cy="1371600"/>
          </a:xfrm>
          <a:prstGeom prst="roundRect">
            <a:avLst>
              <a:gd name="adj" fmla="val 6770"/>
            </a:avLst>
          </a:prstGeom>
          <a:gradFill flip="none" rotWithShape="1">
            <a:gsLst>
              <a:gs pos="25000">
                <a:srgbClr val="999545">
                  <a:alpha val="75294"/>
                </a:srgbClr>
              </a:gs>
              <a:gs pos="10000">
                <a:srgbClr val="999545">
                  <a:alpha val="0"/>
                </a:srgbClr>
              </a:gs>
              <a:gs pos="100000">
                <a:srgbClr val="999545"/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tIns="91440" bIns="91440" anchor="b" anchorCtr="0">
            <a:noAutofit/>
          </a:bodyPr>
          <a:lstStyle/>
          <a:p>
            <a:pPr indent="3175" algn="ctr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3200" dirty="0">
                <a:solidFill>
                  <a:srgbClr val="FFFFFF"/>
                </a:solidFill>
                <a:latin typeface="Calibri" panose="020F0502020204030204" pitchFamily="34" charset="0"/>
              </a:rPr>
              <a:t>Customer </a:t>
            </a:r>
            <a:r>
              <a:rPr lang="en-US" sz="32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Service</a:t>
            </a:r>
            <a:r>
              <a:rPr lang="en-US" sz="2800" i="1" u="sng" dirty="0" smtClean="0">
                <a:solidFill>
                  <a:srgbClr val="FFFFFF"/>
                </a:solidFill>
                <a:latin typeface="Calibri" panose="020F0502020204030204" pitchFamily="34" charset="0"/>
              </a:rPr>
              <a:t/>
            </a:r>
            <a:br>
              <a:rPr lang="en-US" sz="2800" i="1" u="sng" dirty="0" smtClean="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en-US" sz="2400" i="1" u="sng" dirty="0" smtClean="0">
                <a:solidFill>
                  <a:srgbClr val="FFFFFF"/>
                </a:solidFill>
                <a:latin typeface="Calibri" panose="020F0502020204030204" pitchFamily="34" charset="0"/>
              </a:rPr>
              <a:t>Job/Project Quotes &amp; Sub Account Pricing</a:t>
            </a:r>
            <a:endParaRPr lang="en-US" sz="1200" i="1" u="sng" dirty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457200" y="2924475"/>
            <a:ext cx="8229600" cy="1005840"/>
          </a:xfrm>
          <a:prstGeom prst="roundRect">
            <a:avLst>
              <a:gd name="adj" fmla="val 21213"/>
            </a:avLst>
          </a:prstGeom>
          <a:solidFill>
            <a:schemeClr val="bg1">
              <a:lumMod val="50000"/>
            </a:schemeClr>
          </a:solidFill>
          <a:ln w="9525" cap="flat" cmpd="sng" algn="ctr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0" tIns="91440" rIns="0" bIns="0" numCol="1" rtlCol="0" anchor="b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600"/>
              </a:spcAft>
              <a:tabLst>
                <a:tab pos="3887788" algn="r"/>
              </a:tabLst>
            </a:pPr>
            <a:r>
              <a:rPr lang="en-US" sz="24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J</a:t>
            </a:r>
            <a:r>
              <a:rPr lang="en-US" sz="2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ob/Project Quotes</a:t>
            </a:r>
          </a:p>
          <a:p>
            <a:pPr algn="ctr">
              <a:spcAft>
                <a:spcPts val="600"/>
              </a:spcAft>
              <a:tabLst>
                <a:tab pos="3887788" algn="r"/>
              </a:tabLst>
            </a:pPr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Have a large job or project?  Receive special quotes for large order jobs or projects expected to be complete in 6 months.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447773" y="4347014"/>
            <a:ext cx="8229600" cy="1005840"/>
          </a:xfrm>
          <a:prstGeom prst="roundRect">
            <a:avLst>
              <a:gd name="adj" fmla="val 21213"/>
            </a:avLst>
          </a:prstGeom>
          <a:solidFill>
            <a:schemeClr val="bg1">
              <a:lumMod val="50000"/>
            </a:schemeClr>
          </a:solidFill>
          <a:ln w="9525" cap="flat" cmpd="sng" algn="ctr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vert="horz" wrap="square" lIns="0" tIns="91440" rIns="0" bIns="0" numCol="1" rtlCol="0" anchor="b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600"/>
              </a:spcAft>
              <a:tabLst>
                <a:tab pos="3887788" algn="r"/>
              </a:tabLst>
            </a:pPr>
            <a:r>
              <a:rPr lang="en-US" sz="24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</a:t>
            </a:r>
            <a:r>
              <a:rPr lang="en-US" sz="24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ub Account Pricing</a:t>
            </a:r>
          </a:p>
          <a:p>
            <a:pPr algn="ctr">
              <a:spcAft>
                <a:spcPts val="600"/>
              </a:spcAft>
              <a:tabLst>
                <a:tab pos="3887788" algn="r"/>
              </a:tabLst>
            </a:pPr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Special sub account quotes are available for jobs or projects with completion dates greater than 6 months.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514600" y="5562600"/>
            <a:ext cx="4114800" cy="914400"/>
          </a:xfrm>
          <a:prstGeom prst="rect">
            <a:avLst/>
          </a:prstGeom>
        </p:spPr>
        <p:txBody>
          <a:bodyPr wrap="none" rIns="0" anchor="b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004688"/>
                </a:solidFill>
                <a:latin typeface="Arial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hlink"/>
                </a:solidFill>
                <a:latin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4688"/>
                </a:solidFill>
                <a:latin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4688"/>
                </a:solidFill>
                <a:latin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4688"/>
                </a:solidFill>
                <a:latin typeface="+mn-lt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1800" i="1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Contact your Atrium Sales Representative </a:t>
            </a:r>
            <a:br>
              <a:rPr lang="en-US" sz="1800" i="1" kern="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1800" i="1" kern="0" dirty="0">
                <a:solidFill>
                  <a:schemeClr val="bg1"/>
                </a:solidFill>
                <a:latin typeface="Century Gothic" panose="020B0502020202020204" pitchFamily="34" charset="0"/>
              </a:rPr>
              <a:t>for more information!</a:t>
            </a:r>
          </a:p>
        </p:txBody>
      </p:sp>
    </p:spTree>
    <p:extLst>
      <p:ext uri="{BB962C8B-B14F-4D97-AF65-F5344CB8AC3E}">
        <p14:creationId xmlns:p14="http://schemas.microsoft.com/office/powerpoint/2010/main" val="8678710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5a6ba8bb87f4a4329ab1cc9a9028ae5589baef"/>
</p:tagLst>
</file>

<file path=ppt/theme/theme1.xml><?xml version="1.0" encoding="utf-8"?>
<a:theme xmlns:a="http://schemas.openxmlformats.org/drawingml/2006/main" name="Atrium Windows">
  <a:themeElements>
    <a:clrScheme name="ReliaBilt Theme">
      <a:dk1>
        <a:srgbClr val="3C3D3C"/>
      </a:dk1>
      <a:lt1>
        <a:sysClr val="window" lastClr="FFFFFF"/>
      </a:lt1>
      <a:dk2>
        <a:srgbClr val="79172D"/>
      </a:dk2>
      <a:lt2>
        <a:srgbClr val="EADFBD"/>
      </a:lt2>
      <a:accent1>
        <a:srgbClr val="814417"/>
      </a:accent1>
      <a:accent2>
        <a:srgbClr val="8C6F43"/>
      </a:accent2>
      <a:accent3>
        <a:srgbClr val="353535"/>
      </a:accent3>
      <a:accent4>
        <a:srgbClr val="777877"/>
      </a:accent4>
      <a:accent5>
        <a:srgbClr val="F6F0DC"/>
      </a:accent5>
      <a:accent6>
        <a:srgbClr val="D9D4A9"/>
      </a:accent6>
      <a:hlink>
        <a:srgbClr val="8B5429"/>
      </a:hlink>
      <a:folHlink>
        <a:srgbClr val="80343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</a:spPr>
      <a:bodyPr wrap="none"/>
      <a:lstStyle>
        <a:defPPr marL="0" indent="3175" algn="l">
          <a:spcBef>
            <a:spcPct val="20000"/>
          </a:spcBef>
          <a:buFont typeface="Arial" charset="0"/>
          <a:buNone/>
          <a:defRPr sz="1000" b="1" kern="1000" spc="600" dirty="0">
            <a:solidFill>
              <a:schemeClr val="bg1"/>
            </a:solidFill>
            <a:latin typeface="+mn-lt"/>
            <a:cs typeface="+mn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9341</TotalTime>
  <Words>140</Words>
  <Application>Microsoft Office PowerPoint</Application>
  <PresentationFormat>On-screen Show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Atrium Windows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ReliaBilt E-Learn template</dc:title>
  <dc:subject>ReliaBilt</dc:subject>
  <dc:creator>James Albright</dc:creator>
  <cp:lastModifiedBy>Kelli Hoskins</cp:lastModifiedBy>
  <cp:revision>178</cp:revision>
  <dcterms:created xsi:type="dcterms:W3CDTF">2015-06-01T22:48:17Z</dcterms:created>
  <dcterms:modified xsi:type="dcterms:W3CDTF">2016-11-02T22:05:19Z</dcterms:modified>
</cp:coreProperties>
</file>