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1212" r:id="rId2"/>
    <p:sldId id="1202" r:id="rId3"/>
    <p:sldId id="1252" r:id="rId4"/>
    <p:sldId id="1217" r:id="rId5"/>
    <p:sldId id="1227" r:id="rId6"/>
    <p:sldId id="1221" r:id="rId7"/>
    <p:sldId id="1273" r:id="rId8"/>
    <p:sldId id="1222" r:id="rId9"/>
    <p:sldId id="1228" r:id="rId10"/>
    <p:sldId id="1276" r:id="rId11"/>
    <p:sldId id="1215" r:id="rId12"/>
    <p:sldId id="1218" r:id="rId13"/>
    <p:sldId id="1223" r:id="rId14"/>
    <p:sldId id="1274" r:id="rId15"/>
    <p:sldId id="1224" r:id="rId16"/>
    <p:sldId id="1216" r:id="rId17"/>
    <p:sldId id="1220" r:id="rId18"/>
    <p:sldId id="1225" r:id="rId19"/>
    <p:sldId id="1275" r:id="rId20"/>
    <p:sldId id="1226" r:id="rId21"/>
    <p:sldId id="1253" r:id="rId22"/>
    <p:sldId id="1232" r:id="rId23"/>
    <p:sldId id="1254" r:id="rId24"/>
    <p:sldId id="1255" r:id="rId25"/>
    <p:sldId id="1256" r:id="rId26"/>
    <p:sldId id="1257" r:id="rId27"/>
    <p:sldId id="1271" r:id="rId28"/>
    <p:sldId id="1260" r:id="rId29"/>
    <p:sldId id="1261" r:id="rId30"/>
    <p:sldId id="1241" r:id="rId31"/>
    <p:sldId id="1258" r:id="rId32"/>
    <p:sldId id="1262" r:id="rId33"/>
    <p:sldId id="1263" r:id="rId34"/>
    <p:sldId id="1264" r:id="rId35"/>
    <p:sldId id="1265" r:id="rId36"/>
    <p:sldId id="1266" r:id="rId37"/>
    <p:sldId id="1267" r:id="rId38"/>
    <p:sldId id="1268" r:id="rId39"/>
    <p:sldId id="1269" r:id="rId40"/>
    <p:sldId id="1270" r:id="rId41"/>
  </p:sldIdLst>
  <p:sldSz cx="9144000" cy="6858000" type="screen4x3"/>
  <p:notesSz cx="7023100" cy="9309100"/>
  <p:custDataLst>
    <p:tags r:id="rId44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545"/>
    <a:srgbClr val="008080"/>
    <a:srgbClr val="996600"/>
    <a:srgbClr val="266095"/>
    <a:srgbClr val="006600"/>
    <a:srgbClr val="4D4D4D"/>
    <a:srgbClr val="8DC6E1"/>
    <a:srgbClr val="004688"/>
    <a:srgbClr val="000099"/>
    <a:srgbClr val="004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0" autoAdjust="0"/>
    <p:restoredTop sz="94674" autoAdjust="0"/>
  </p:normalViewPr>
  <p:slideViewPr>
    <p:cSldViewPr>
      <p:cViewPr varScale="1">
        <p:scale>
          <a:sx n="124" d="100"/>
          <a:sy n="124" d="100"/>
        </p:scale>
        <p:origin x="8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>
        <p:scale>
          <a:sx n="100" d="100"/>
          <a:sy n="100" d="100"/>
        </p:scale>
        <p:origin x="-2052" y="7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tags" Target="tags/tag1.xml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6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9A7F894-2585-4E4C-9AF6-C4FCABA305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73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22775"/>
            <a:ext cx="561975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446" tIns="46223" rIns="92446" bIns="4622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E7A257E-F1B0-472C-A63B-DA9A1FED1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8720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165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90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30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83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18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831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506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581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0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297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6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15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650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5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91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562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222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3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18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3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06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973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880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14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288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977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4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63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2241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6389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634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585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91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009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552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9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05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55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7A257E-F1B0-472C-A63B-DA9A1FED1DA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50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2397A-FE5E-4C14-90DC-5F8015A0E6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3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1AC22-ECD1-441F-BD41-0DADA158627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91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5100B-2EBD-43D6-8EB4-C50E10CF13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09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0B6F8-7AB3-4A2B-8E50-DE863493EA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4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6C92D7A5-62D7-4CBF-85C2-8958379F38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hlink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4688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hlink"/>
          </a:solidFill>
          <a:latin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4688"/>
          </a:solidFill>
          <a:latin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4688"/>
          </a:solidFill>
          <a:latin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4688"/>
          </a:solidFill>
          <a:latin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4688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4688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4688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468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slide" Target="slide14.xml"/><Relationship Id="rId14" Type="http://schemas.openxmlformats.org/officeDocument/2006/relationships/image" Target="../media/image16.png"/><Relationship Id="rId15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700-brochure-pdf/" TargetMode="External"/><Relationship Id="rId9" Type="http://schemas.openxmlformats.org/officeDocument/2006/relationships/image" Target="../media/image27.png"/><Relationship Id="rId10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hyperlink" Target="http://marketing.atrium.com/wpfb-file/series-8700-dh-and-slider-pdf-2/" TargetMode="External"/><Relationship Id="rId13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700-pdf-2/" TargetMode="External"/><Relationship Id="rId9" Type="http://schemas.openxmlformats.org/officeDocument/2006/relationships/image" Target="../media/image31.png"/><Relationship Id="rId10" Type="http://schemas.openxmlformats.org/officeDocument/2006/relationships/hyperlink" Target="http://marketing.atrium.com/wpfb-file/atrium-series-8700-pdf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slide" Target="slide19.xml"/><Relationship Id="rId14" Type="http://schemas.openxmlformats.org/officeDocument/2006/relationships/image" Target="../media/image16.png"/><Relationship Id="rId15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300-brochure-pdf/" TargetMode="External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lbpwindows.com/" TargetMode="External"/><Relationship Id="rId9" Type="http://schemas.openxmlformats.org/officeDocument/2006/relationships/image" Target="../media/image9.png"/><Relationship Id="rId10" Type="http://schemas.openxmlformats.org/officeDocument/2006/relationships/hyperlink" Target="http://marketing.atrium.com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050-8100-and-8300-pdf/" TargetMode="External"/><Relationship Id="rId9" Type="http://schemas.openxmlformats.org/officeDocument/2006/relationships/image" Target="../media/image41.png"/><Relationship Id="rId10" Type="http://schemas.openxmlformats.org/officeDocument/2006/relationships/hyperlink" Target="http://marketing.atrium.com/wpfb-file/series-8300-dh-and-slider-pdf-2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slide" Target="slide22.xml"/><Relationship Id="rId9" Type="http://schemas.openxmlformats.org/officeDocument/2006/relationships/slide" Target="slide2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100-brochure-pdf/" TargetMode="External"/><Relationship Id="rId9" Type="http://schemas.openxmlformats.org/officeDocument/2006/relationships/image" Target="../media/image46.png"/><Relationship Id="rId10" Type="http://schemas.openxmlformats.org/officeDocument/2006/relationships/image" Target="../media/image45.png"/><Relationship Id="rId11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hyperlink" Target="http://marketing.atrium.com/wpfb-file/atrium-series-8050-8100-and-8300-pdf/" TargetMode="External"/><Relationship Id="rId12" Type="http://schemas.openxmlformats.org/officeDocument/2006/relationships/image" Target="../media/image41.png"/><Relationship Id="rId13" Type="http://schemas.openxmlformats.org/officeDocument/2006/relationships/hyperlink" Target="http://marketing.atrium.com/wpfb-file/series-8100-sh-and-slider-pdf-2/" TargetMode="External"/><Relationship Id="rId14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lbpwindows.com/wpfb-file/lansing-90-brochure-pdf" TargetMode="External"/><Relationship Id="rId9" Type="http://schemas.openxmlformats.org/officeDocument/2006/relationships/hyperlink" Target="http://marketing.atrium.com/wpfb-file/atrium-series-8100-pdf-2/" TargetMode="External"/><Relationship Id="rId10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hyperlink" Target="http://marketing.atrium.com/wpfb-file/atrium-series-8050-8100-and-8300-pdf/" TargetMode="External"/><Relationship Id="rId12" Type="http://schemas.openxmlformats.org/officeDocument/2006/relationships/image" Target="../media/image41.png"/><Relationship Id="rId13" Type="http://schemas.openxmlformats.org/officeDocument/2006/relationships/hyperlink" Target="http://marketing.atrium.com/wpfb-file/series-8050-single-hung-pdf/" TargetMode="External"/><Relationship Id="rId14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lbpwindows.com/wpfb-file/lansing-90-brochure-pdf" TargetMode="External"/><Relationship Id="rId9" Type="http://schemas.openxmlformats.org/officeDocument/2006/relationships/hyperlink" Target="http://marketing.atrium.com/wpfb-file/atrium-series-8050-single-hung-pdf/" TargetMode="External"/><Relationship Id="rId10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slide" Target="slide30.xml"/><Relationship Id="rId9" Type="http://schemas.openxmlformats.org/officeDocument/2006/relationships/slide" Target="slide34.xml"/><Relationship Id="rId10" Type="http://schemas.openxmlformats.org/officeDocument/2006/relationships/slide" Target="slide38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slide" Target="slide4.xml"/><Relationship Id="rId9" Type="http://schemas.openxmlformats.org/officeDocument/2006/relationships/slide" Target="slide11.xml"/><Relationship Id="rId10" Type="http://schemas.openxmlformats.org/officeDocument/2006/relationships/slide" Target="slide16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3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4.jpe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slide" Target="slide10.xml"/><Relationship Id="rId7" Type="http://schemas.openxmlformats.org/officeDocument/2006/relationships/slide" Target="slide9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slide" Target="slide7.xml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900-brochure-pdf/" TargetMode="External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hyperlink" Target="http://marketing.atrium.com/wpfb-file/atrium-series-8900-pdf/" TargetMode="External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atrium.com/wpfb-file/atrium-series-8900-pdf-2/" TargetMode="External"/><Relationship Id="rId9" Type="http://schemas.openxmlformats.org/officeDocument/2006/relationships/image" Target="../media/image18.png"/><Relationship Id="rId10" Type="http://schemas.openxmlformats.org/officeDocument/2006/relationships/hyperlink" Target="http://marketing.atrium.com/wpfb-file/series-8900-dh-and-slider-pdf-2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hyperlink" Target="http://marketing.lbpwindows.com/wpfb-file/lansing-silent-guard-brochure-pdf/" TargetMode="External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760897"/>
            <a:ext cx="9144000" cy="6097103"/>
          </a:xfrm>
          <a:prstGeom prst="rect">
            <a:avLst/>
          </a:prstGeom>
          <a:gradFill flip="none" rotWithShape="1">
            <a:gsLst>
              <a:gs pos="25000">
                <a:srgbClr val="004F26">
                  <a:alpha val="90000"/>
                </a:srgbClr>
              </a:gs>
              <a:gs pos="5000">
                <a:srgbClr val="004F26">
                  <a:alpha val="0"/>
                </a:srgbClr>
              </a:gs>
              <a:gs pos="100000">
                <a:srgbClr val="004F26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Subtitle 6"/>
          <p:cNvSpPr txBox="1">
            <a:spLocks/>
          </p:cNvSpPr>
          <p:nvPr/>
        </p:nvSpPr>
        <p:spPr bwMode="auto">
          <a:xfrm>
            <a:off x="76200" y="6057900"/>
            <a:ext cx="8991600" cy="4730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 anchorCtr="0"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800" spc="7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ヒラギノ角ゴ Pro W3" charset="-128"/>
              </a:rPr>
              <a:t>ATRIUM’S REPLACEMENT WINDOW OFFERING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800" spc="700" dirty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ヒラギノ角ゴ Pro W3" charset="-128"/>
              </a:rPr>
              <a:t>A GOOD INVESTMENT</a:t>
            </a:r>
          </a:p>
        </p:txBody>
      </p:sp>
      <p:pic>
        <p:nvPicPr>
          <p:cNvPr id="12" name="Picture 11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6" y="146304"/>
            <a:ext cx="271375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5454650" y="1505528"/>
            <a:ext cx="3556000" cy="433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lumMod val="50000"/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6813993" y="1201579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350" y="1485508"/>
            <a:ext cx="3201311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2800" y="1493444"/>
            <a:ext cx="5684363" cy="429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-28281" y="5724144"/>
            <a:ext cx="9189720" cy="137160"/>
          </a:xfrm>
          <a:prstGeom prst="roundRect">
            <a:avLst/>
          </a:prstGeom>
          <a:gradFill flip="none" rotWithShape="1">
            <a:gsLst>
              <a:gs pos="54000">
                <a:srgbClr val="D9D4A9"/>
              </a:gs>
              <a:gs pos="92000">
                <a:srgbClr val="D9D4A9"/>
              </a:gs>
              <a:gs pos="9000">
                <a:srgbClr val="004F26"/>
              </a:gs>
              <a:gs pos="0">
                <a:srgbClr val="D9D4A9"/>
              </a:gs>
              <a:gs pos="100000">
                <a:srgbClr val="004F2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-28281" y="1389888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24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38600" y="2819400"/>
            <a:ext cx="4800600" cy="36576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786384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54000">
                <a:schemeClr val="bg1">
                  <a:lumMod val="50000"/>
                </a:schemeClr>
              </a:gs>
              <a:gs pos="92000">
                <a:schemeClr val="bg1">
                  <a:lumMod val="85000"/>
                </a:schemeClr>
              </a:gs>
              <a:gs pos="9000">
                <a:srgbClr val="004F26"/>
              </a:gs>
              <a:gs pos="0">
                <a:schemeClr val="tx1">
                  <a:lumMod val="60000"/>
                  <a:lumOff val="40000"/>
                </a:schemeClr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153988" y="689777"/>
            <a:ext cx="8837612" cy="192024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chemeClr val="bg1">
                  <a:lumMod val="50000"/>
                  <a:alpha val="76000"/>
                </a:schemeClr>
              </a:gs>
              <a:gs pos="10000">
                <a:schemeClr val="bg1">
                  <a:lumMod val="50000"/>
                  <a:alpha val="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91440"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i="1" u="sng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InsulKor</a:t>
            </a:r>
            <a:r>
              <a:rPr lang="en-US" sz="2400" b="1" i="1" u="sng" dirty="0" smtClean="0">
                <a:solidFill>
                  <a:srgbClr val="FFFFFF"/>
                </a:solidFill>
                <a:latin typeface="Calibri" panose="020F0502020204030204" pitchFamily="34" charset="0"/>
              </a:rPr>
              <a:t>™ Technology</a:t>
            </a:r>
            <a:endParaRPr lang="en-US" sz="2400" b="1" i="1" u="sng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indent="3175"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InsulKor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technology is a system of sash and frame enhancements that dramatically improves the performance of the Series 8900 double hung window!  Our exclusive </a:t>
            </a:r>
            <a:r>
              <a:rPr lang="en-US" sz="1200" b="1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InsulKor</a:t>
            </a: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fiberglass-enriched polyurethane sash reinforcement yields better energy efficiency while maintaining the structural integrity of the traditional metal reinforcement.  </a:t>
            </a:r>
            <a:endParaRPr lang="en-US" sz="12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038600" y="2895600"/>
            <a:ext cx="2895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600" i="1" kern="1000" spc="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Also available to further enhance your </a:t>
            </a:r>
            <a:r>
              <a:rPr lang="en-US" sz="1600" i="1" kern="1000" spc="600" smtClean="0">
                <a:solidFill>
                  <a:srgbClr val="FFFFFF"/>
                </a:solidFill>
                <a:latin typeface="Calibri" panose="020F0502020204030204" pitchFamily="34" charset="0"/>
              </a:rPr>
              <a:t>Series 8900 </a:t>
            </a:r>
            <a:r>
              <a:rPr lang="en-US" sz="1600" i="1" kern="1000" spc="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windows is the </a:t>
            </a:r>
            <a:r>
              <a:rPr lang="en-US" sz="1600" i="1" kern="1000" spc="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InsulKor</a:t>
            </a:r>
            <a:r>
              <a:rPr lang="en-US" sz="1600" i="1" kern="1000" spc="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foam injections that add additional thermal insulation in specific hollows of the frame.</a:t>
            </a:r>
            <a:endParaRPr lang="en-US" sz="1600" i="1" kern="1000" spc="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143" y="2819400"/>
            <a:ext cx="236194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28563" y="4267200"/>
            <a:ext cx="78711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0400" y="3133808"/>
            <a:ext cx="1756886" cy="2952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62400" y="2819400"/>
            <a:ext cx="5029200" cy="3581400"/>
          </a:xfrm>
          <a:prstGeom prst="roundRect">
            <a:avLst>
              <a:gd name="adj" fmla="val 5319"/>
            </a:avLst>
          </a:prstGeom>
          <a:noFill/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78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Great Value and Great Price…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8700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054" y="822960"/>
            <a:ext cx="5897899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1263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823129"/>
            <a:ext cx="8393544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8700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01788" y="929640"/>
            <a:ext cx="4343400" cy="557784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Gas</a:t>
            </a:r>
            <a:b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for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enhanced thermal efficiency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25 Year Glass Breakage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 – standard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(lifetime optional)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½” Constant Force Coil Balance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DP 50 rating is optional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Bronze Exterior Laminate is optional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Ultra Low-E Glass with Argon Gas,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flat, contoured &amp; SDL grids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are also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05719" y="17840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263652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03520" y="32156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03520" y="378737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34000" y="43698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371600"/>
            <a:ext cx="354273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1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8700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4" name="Picture 4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8080" y="1554480"/>
            <a:ext cx="14023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76200" y="6324600"/>
            <a:ext cx="3124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t</a:t>
            </a: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 view video proceed to next slide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733800" y="502920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product videos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4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1143000"/>
            <a:ext cx="2479915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2606040"/>
            <a:ext cx="139486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3640" y="3840480"/>
            <a:ext cx="143548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48075"/>
            <a:ext cx="3429000" cy="2143125"/>
          </a:xfrm>
          <a:prstGeom prst="roundRect">
            <a:avLst>
              <a:gd name="adj" fmla="val 699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484" y="3867346"/>
            <a:ext cx="2257706" cy="1600200"/>
          </a:xfrm>
          <a:prstGeom prst="roundRect">
            <a:avLst>
              <a:gd name="adj" fmla="val 8263"/>
            </a:avLst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0058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371600" y="5486400"/>
            <a:ext cx="6248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8700 Overview Video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7045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8700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2290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1828800"/>
            <a:ext cx="3167879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889" t="9717" r="41259" b="5541"/>
          <a:stretch/>
        </p:blipFill>
        <p:spPr bwMode="auto">
          <a:xfrm>
            <a:off x="3840480" y="1828800"/>
            <a:ext cx="1649756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84422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342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riced right and looks </a:t>
            </a:r>
            <a:r>
              <a:rPr lang="en-US" sz="28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g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reat…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8300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9011" y="822960"/>
            <a:ext cx="546515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45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823129"/>
            <a:ext cx="8393544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8300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30079" y="929640"/>
            <a:ext cx="4343400" cy="557784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Gas</a:t>
            </a:r>
            <a:b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for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enhanced thermal efficiency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Transferable Limited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Lifetime Warranty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½” Constant Force Coil Balance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Half Screen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Ultra Low-E Glass with Argon Gas,</a:t>
            </a:r>
            <a:b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flat and contoured </a:t>
            </a:r>
            <a:r>
              <a:rPr lang="en-US" sz="1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grids, almond vinyl and 8 painted exterior colors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are also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05719" y="1788252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26172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03520" y="32175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03520" y="37781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280395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1371600"/>
            <a:ext cx="3543939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109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8300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6148" name="Picture 4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8080" y="1554480"/>
            <a:ext cx="142182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1143000"/>
            <a:ext cx="2480758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 bwMode="auto">
          <a:xfrm>
            <a:off x="76200" y="6324600"/>
            <a:ext cx="3124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t</a:t>
            </a: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 view video proceed to next slide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3733800" y="502920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product videos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6146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9440" y="2606040"/>
            <a:ext cx="141842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3640" y="3840480"/>
            <a:ext cx="140268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48075"/>
            <a:ext cx="3429000" cy="2143125"/>
          </a:xfrm>
          <a:prstGeom prst="roundRect">
            <a:avLst>
              <a:gd name="adj" fmla="val 699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006" y="3868761"/>
            <a:ext cx="2245734" cy="1600200"/>
          </a:xfrm>
          <a:prstGeom prst="roundRect">
            <a:avLst>
              <a:gd name="adj" fmla="val 8420"/>
            </a:avLst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932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371600" y="5486400"/>
            <a:ext cx="6248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8300 Overview Video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520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85436" y="2286000"/>
            <a:ext cx="4105564" cy="4103252"/>
          </a:xfrm>
          <a:prstGeom prst="rect">
            <a:avLst/>
          </a:prstGeom>
        </p:spPr>
        <p:txBody>
          <a:bodyPr rIns="0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4688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hlink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4688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4688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688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For easy to use marketing collateral with Series specific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information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see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our media site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800" i="1" u="sng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marketing.atrium.com</a:t>
            </a:r>
            <a:r>
              <a:rPr lang="en-US" sz="18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the following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slides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we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provide you with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links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specific </a:t>
            </a: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assets</a:t>
            </a:r>
            <a:b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kern="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for </a:t>
            </a:r>
            <a:r>
              <a:rPr lang="en-US" sz="2400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your convenience.</a:t>
            </a:r>
          </a:p>
        </p:txBody>
      </p:sp>
      <p:sp>
        <p:nvSpPr>
          <p:cNvPr id="2" name="Action Button: Custom 1">
            <a:hlinkClick r:id="rId8" highlightClick="1"/>
          </p:cNvPr>
          <p:cNvSpPr/>
          <p:nvPr/>
        </p:nvSpPr>
        <p:spPr bwMode="auto">
          <a:xfrm>
            <a:off x="304800" y="4114800"/>
            <a:ext cx="3657600" cy="4572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9120" y="2057400"/>
            <a:ext cx="4572000" cy="3103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ounded Rectangle 8">
            <a:hlinkClick r:id="rId10"/>
          </p:cNvPr>
          <p:cNvSpPr/>
          <p:nvPr/>
        </p:nvSpPr>
        <p:spPr bwMode="auto">
          <a:xfrm>
            <a:off x="391160" y="4154745"/>
            <a:ext cx="3657600" cy="365760"/>
          </a:xfrm>
          <a:prstGeom prst="roundRect">
            <a:avLst>
              <a:gd name="adj" fmla="val 31317"/>
            </a:avLst>
          </a:prstGeom>
          <a:solidFill>
            <a:srgbClr val="000066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tabLst>
                <a:tab pos="2286000" algn="r"/>
              </a:tabLst>
            </a:pPr>
            <a:r>
              <a:rPr lang="en-US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Atrium Media Website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72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8300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7171" name="Picture 3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3" t="10829" r="33408" b="5970"/>
          <a:stretch/>
        </p:blipFill>
        <p:spPr bwMode="auto">
          <a:xfrm>
            <a:off x="3840480" y="1828800"/>
            <a:ext cx="16685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797291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60" y="1970818"/>
            <a:ext cx="2895838" cy="38523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531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Rounded Rectangle 20">
            <a:hlinkClick r:id="rId8" action="ppaction://hlinksldjump"/>
          </p:cNvPr>
          <p:cNvSpPr/>
          <p:nvPr/>
        </p:nvSpPr>
        <p:spPr bwMode="auto">
          <a:xfrm>
            <a:off x="457200" y="3063240"/>
            <a:ext cx="8229600" cy="1188720"/>
          </a:xfrm>
          <a:prstGeom prst="roundRect">
            <a:avLst>
              <a:gd name="adj" fmla="val 21213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8100</a:t>
            </a: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It’s Back to the basics with this Single Hung window featuring a Block &amp; Tackle Balance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System,</a:t>
            </a:r>
            <a:b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Factory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applied wrap-around foam, Beveled exterior frame and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sash,</a:t>
            </a:r>
            <a:b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transferable Limited Lifetime warranty and an optional lifetime glass breakage warranty</a:t>
            </a:r>
          </a:p>
        </p:txBody>
      </p:sp>
      <p:sp>
        <p:nvSpPr>
          <p:cNvPr id="22" name="Rounded Rectangle 21">
            <a:hlinkClick r:id="rId9" action="ppaction://hlinksldjump"/>
          </p:cNvPr>
          <p:cNvSpPr/>
          <p:nvPr/>
        </p:nvSpPr>
        <p:spPr bwMode="auto">
          <a:xfrm>
            <a:off x="457200" y="4892040"/>
            <a:ext cx="8229600" cy="1188720"/>
          </a:xfrm>
          <a:prstGeom prst="roundRect">
            <a:avLst>
              <a:gd name="adj" fmla="val 21399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8050</a:t>
            </a: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Our Only Side-Load Single Hung window is priced right and looks great with a removable bottom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sash,</a:t>
            </a:r>
            <a:b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industry leading .01 cfm/ft. air infiltration performance, Block &amp; Tackle Balance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System,</a:t>
            </a:r>
            <a:b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transferable limited lifetime warranty and an optional lifetime glass breakage warranty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165100" y="1955542"/>
            <a:ext cx="878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Atrium’s Single Hung</a:t>
            </a:r>
            <a:b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Replacement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 Offering</a:t>
            </a:r>
          </a:p>
        </p:txBody>
      </p:sp>
    </p:spTree>
    <p:extLst>
      <p:ext uri="{BB962C8B-B14F-4D97-AF65-F5344CB8AC3E}">
        <p14:creationId xmlns:p14="http://schemas.microsoft.com/office/powerpoint/2010/main" val="2919319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or Quality &amp; Value choose our…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8100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0780" y="822960"/>
            <a:ext cx="5592339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54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Block &amp; Tackle Balance System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Factory applied wrap-around foam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Beveled exterior frame and sash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Transferable limited lifetime warranty with Lifetime glass breakage warranty optional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Sloped Sill for easy water runoff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glass, Low-E glass with argon gas, Ultra Low-E glass with argon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gas,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flat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contoured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grids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double strength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glass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among the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many options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1478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199136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247396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3256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375412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8100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" y="1371600"/>
            <a:ext cx="3561684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56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8100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243" name="Picture 3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0" y="1143000"/>
            <a:ext cx="2091029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0008" y="1828800"/>
            <a:ext cx="284934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1659" y="3048000"/>
            <a:ext cx="212974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29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038600" y="5823129"/>
            <a:ext cx="47244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8100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" name="Action Button: Custom 1">
            <a:hlinkClick r:id="rId8" highlightClick="1"/>
          </p:cNvPr>
          <p:cNvSpPr/>
          <p:nvPr/>
        </p:nvSpPr>
        <p:spPr bwMode="auto">
          <a:xfrm>
            <a:off x="196786" y="1828800"/>
            <a:ext cx="3179414" cy="41148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314" name="Picture 2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1828800"/>
            <a:ext cx="318119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3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3" t="10829" r="33408" b="5970"/>
          <a:stretch/>
        </p:blipFill>
        <p:spPr bwMode="auto">
          <a:xfrm>
            <a:off x="3840480" y="1828800"/>
            <a:ext cx="16685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853447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148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priced right and looks great…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8050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5719" y="822960"/>
            <a:ext cx="6137922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548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Side-Load with removable bottom sash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Industry leading .01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cft/ft.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air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infiltration performance 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Block &amp; Tackle Balance System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Sweep lock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helps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provide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 weather-tight seal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Transferable limited lifetime warranty with Lifetime Glass Breakage warranty optional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Ultra Low-E Glass with Argon Gas,</a:t>
            </a: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flat and contoured grids</a:t>
            </a:r>
            <a:b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also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1478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225145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27645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352653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42986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8050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1267" y="1219200"/>
            <a:ext cx="412073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scene3d>
            <a:camera prst="perspectiveContrastingRigh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4524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038600" y="5823129"/>
            <a:ext cx="47244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8050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" name="Action Button: Custom 1">
            <a:hlinkClick r:id="rId8" highlightClick="1"/>
          </p:cNvPr>
          <p:cNvSpPr/>
          <p:nvPr/>
        </p:nvSpPr>
        <p:spPr bwMode="auto">
          <a:xfrm>
            <a:off x="196786" y="1828800"/>
            <a:ext cx="3179414" cy="4114800"/>
          </a:xfrm>
          <a:prstGeom prst="actionButtonBlank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338" name="Picture 2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1828800"/>
            <a:ext cx="31307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3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3" t="10829" r="33408" b="5970"/>
          <a:stretch/>
        </p:blipFill>
        <p:spPr bwMode="auto">
          <a:xfrm>
            <a:off x="3840480" y="1828800"/>
            <a:ext cx="166858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77936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310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Rounded Rectangle 20">
            <a:hlinkClick r:id="rId8" action="ppaction://hlinksldjump"/>
          </p:cNvPr>
          <p:cNvSpPr/>
          <p:nvPr/>
        </p:nvSpPr>
        <p:spPr bwMode="auto">
          <a:xfrm>
            <a:off x="457200" y="3063240"/>
            <a:ext cx="8229600" cy="1005840"/>
          </a:xfrm>
          <a:prstGeom prst="roundRect">
            <a:avLst>
              <a:gd name="adj" fmla="val 21213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20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Sliders &amp; Picture Windows</a:t>
            </a: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Each of our Double Hung and Single Hung windows have slider and picture 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windows</a:t>
            </a:r>
            <a:b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that complement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them and complete the family </a:t>
            </a:r>
          </a:p>
        </p:txBody>
      </p:sp>
      <p:sp>
        <p:nvSpPr>
          <p:cNvPr id="22" name="Rounded Rectangle 21">
            <a:hlinkClick r:id="rId9" action="ppaction://hlinksldjump"/>
          </p:cNvPr>
          <p:cNvSpPr/>
          <p:nvPr/>
        </p:nvSpPr>
        <p:spPr bwMode="auto">
          <a:xfrm>
            <a:off x="457200" y="4251960"/>
            <a:ext cx="8229600" cy="1005840"/>
          </a:xfrm>
          <a:prstGeom prst="roundRect">
            <a:avLst>
              <a:gd name="adj" fmla="val 21399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20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Casement, Awning &amp; Hopper</a:t>
            </a: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Casement and awning windows crank open to the outside.  </a:t>
            </a: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Casement window opens </a:t>
            </a: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a full 90 </a:t>
            </a: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degrees</a:t>
            </a:r>
            <a:b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casement windows are a popular option over a kitchen sink.  Hopper windows crank </a:t>
            </a: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open</a:t>
            </a:r>
            <a:b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to </a:t>
            </a: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the inside and are most commonly used in a basement or any room underground.</a:t>
            </a:r>
          </a:p>
        </p:txBody>
      </p:sp>
      <p:sp>
        <p:nvSpPr>
          <p:cNvPr id="23" name="Rounded Rectangle 22">
            <a:hlinkClick r:id="rId10" action="ppaction://hlinksldjump"/>
          </p:cNvPr>
          <p:cNvSpPr/>
          <p:nvPr/>
        </p:nvSpPr>
        <p:spPr bwMode="auto">
          <a:xfrm>
            <a:off x="457200" y="5440680"/>
            <a:ext cx="8229600" cy="1005840"/>
          </a:xfrm>
          <a:prstGeom prst="roundRect">
            <a:avLst>
              <a:gd name="adj" fmla="val 21667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2000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Bay / Bow &amp; Garden</a:t>
            </a:r>
            <a:r>
              <a:rPr lang="en-US" sz="1200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(Projection Windows)</a:t>
            </a:r>
            <a:endParaRPr lang="en-US" sz="1600" i="1" u="sng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Bay and bow windows create a window seat adding more dimension to a room and providing a larger viewing area.  These windows are available in 3-5 lite styles and you can select hung or casement flankers for </a:t>
            </a: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ventilation.</a:t>
            </a:r>
            <a:b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Garden </a:t>
            </a:r>
            <a:r>
              <a:rPr lang="en-US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window depth provides a generous area for plants, picture frames and simply adds space to the room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165100" y="1955542"/>
            <a:ext cx="878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>
              <a:spcBef>
                <a:spcPct val="20000"/>
              </a:spcBef>
              <a:defRPr/>
            </a:pP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Atrium’s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Additional Styles</a:t>
            </a:r>
            <a:b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Replacement Window Offering</a:t>
            </a:r>
          </a:p>
        </p:txBody>
      </p:sp>
    </p:spTree>
    <p:extLst>
      <p:ext uri="{BB962C8B-B14F-4D97-AF65-F5344CB8AC3E}">
        <p14:creationId xmlns:p14="http://schemas.microsoft.com/office/powerpoint/2010/main" val="887584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Rounded Rectangle 20">
            <a:hlinkClick r:id="rId8" action="ppaction://hlinksldjump"/>
          </p:cNvPr>
          <p:cNvSpPr/>
          <p:nvPr/>
        </p:nvSpPr>
        <p:spPr bwMode="auto">
          <a:xfrm>
            <a:off x="457200" y="3063240"/>
            <a:ext cx="8229600" cy="1005840"/>
          </a:xfrm>
          <a:prstGeom prst="roundRect">
            <a:avLst>
              <a:gd name="adj" fmla="val 21213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b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8900</a:t>
            </a: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Ultimate Replacement Double Hung window features Low-E Argon, a DP-60, Exclusive </a:t>
            </a:r>
            <a:r>
              <a:rPr lang="en-US" sz="12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InsulKor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™ sash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reinforcement for superior thermal and structural performance and Lifetime Glass Breakage Warranty</a:t>
            </a:r>
          </a:p>
        </p:txBody>
      </p:sp>
      <p:sp>
        <p:nvSpPr>
          <p:cNvPr id="22" name="Rounded Rectangle 21">
            <a:hlinkClick r:id="rId9" action="ppaction://hlinksldjump"/>
          </p:cNvPr>
          <p:cNvSpPr/>
          <p:nvPr/>
        </p:nvSpPr>
        <p:spPr bwMode="auto">
          <a:xfrm>
            <a:off x="457200" y="4251960"/>
            <a:ext cx="8229600" cy="1005840"/>
          </a:xfrm>
          <a:prstGeom prst="roundRect">
            <a:avLst>
              <a:gd name="adj" fmla="val 21399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8700</a:t>
            </a: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Advanced Replacement Double Hung window features a great value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without a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premium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price,</a:t>
            </a:r>
            <a:b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Low-E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Argon,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25-Year Glass Breakage Warranty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has optional DP-50 and Bronze exterior laminate</a:t>
            </a:r>
          </a:p>
        </p:txBody>
      </p:sp>
      <p:sp>
        <p:nvSpPr>
          <p:cNvPr id="23" name="Rounded Rectangle 22">
            <a:hlinkClick r:id="rId10" action="ppaction://hlinksldjump"/>
          </p:cNvPr>
          <p:cNvSpPr/>
          <p:nvPr/>
        </p:nvSpPr>
        <p:spPr bwMode="auto">
          <a:xfrm>
            <a:off x="457200" y="5440680"/>
            <a:ext cx="8229600" cy="1005840"/>
          </a:xfrm>
          <a:prstGeom prst="roundRect">
            <a:avLst>
              <a:gd name="adj" fmla="val 21667"/>
            </a:avLst>
          </a:prstGeom>
          <a:solidFill>
            <a:srgbClr val="999545"/>
          </a:solidFill>
          <a:ln w="9525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bg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0" tIns="91440" rIns="0" bIns="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b="1" i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Series </a:t>
            </a:r>
            <a:r>
              <a:rPr lang="en-US" b="1" i="1" u="sng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8300</a:t>
            </a:r>
            <a:endParaRPr lang="en-US" sz="1800" b="1" i="1" u="sng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  <a:tabLst>
                <a:tab pos="3887788" algn="r"/>
              </a:tabLst>
            </a:pP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Our Premium Replacement Double Hung window is priced right and looks great with Low-E Argon </a:t>
            </a: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standard,</a:t>
            </a:r>
            <a:b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transferable limited lifetime warranty and an optional lifetime glass breakage warranty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165100" y="1955542"/>
            <a:ext cx="8788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175"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Atrium’s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Double </a:t>
            </a: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Hung</a:t>
            </a:r>
            <a:b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32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Replacement </a:t>
            </a:r>
            <a:r>
              <a:rPr lang="en-US" sz="32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 Offering</a:t>
            </a:r>
          </a:p>
        </p:txBody>
      </p:sp>
    </p:spTree>
    <p:extLst>
      <p:ext uri="{BB962C8B-B14F-4D97-AF65-F5344CB8AC3E}">
        <p14:creationId xmlns:p14="http://schemas.microsoft.com/office/powerpoint/2010/main" val="32622726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153988" y="5334000"/>
            <a:ext cx="883761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Horizontal sliding windows provide for scenic viewing and needed ventilation…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Sliding Windows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0989" y="822960"/>
            <a:ext cx="5198980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674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Integrated glide channel for easy sash opening and closing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Tandem rollers ride easily along friction-free glide channel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Available in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1/4-1/2-1/4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or 1/3-1/3-1/3 configurations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XX 2-lite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configuration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(both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sashes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slide; Series 8900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&amp;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8700);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XO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or OX 2-lite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configuration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(one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sash slides; Series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8300, 8100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&amp;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8050)</a:t>
            </a:r>
            <a:endParaRPr lang="en-US" sz="14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Full screen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standard (Series 8900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&amp;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8700);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Half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screen standard (Series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8300, 8100 &amp; 8050)</a:t>
            </a:r>
            <a:endParaRPr lang="en-US" sz="14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glass, Low-E glass with argon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gas,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Ultra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gas,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flat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contoured grids and double strength </a:t>
            </a: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glass</a:t>
            </a:r>
            <a:b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among the </a:t>
            </a:r>
            <a:r>
              <a:rPr lang="en-US" sz="14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many options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13970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183896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22860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3383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40284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3429000" y="5823129"/>
            <a:ext cx="53340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Sliding Windows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6888" y="3999553"/>
            <a:ext cx="2476500" cy="1776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043" y="3453766"/>
            <a:ext cx="2110875" cy="143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253" y="914400"/>
            <a:ext cx="1992453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1717674"/>
            <a:ext cx="2318706" cy="1660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412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Picture </a:t>
            </a:r>
            <a:r>
              <a:rPr lang="en-US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windows </a:t>
            </a:r>
            <a:r>
              <a:rPr lang="en-US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or architectural </a:t>
            </a:r>
            <a:r>
              <a:rPr lang="en-US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shapes add a little more style…</a:t>
            </a:r>
            <a:endParaRPr lang="en-US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6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Picture Windows &amp; Shapes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3804" y="1917700"/>
            <a:ext cx="2422462" cy="302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737467"/>
            <a:ext cx="2743200" cy="214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928" y="914400"/>
            <a:ext cx="4114144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462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Reinforced, multi-cavity construction provides additional thermal performance and structural integrity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Fusion-welded frame adds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strength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boost thermal performance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Transferable limited lifetime warranty with Lifetime glass breakage warranty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optional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Double Strength Glass</a:t>
            </a:r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glass, Low-E glass with argon gas, Ultra Low-E glass with argon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gas,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flat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contoured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grids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among the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many options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201777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27746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35570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981199" y="5823129"/>
            <a:ext cx="6781801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Picture Windows &amp; Shapes</a:t>
            </a:r>
            <a:endParaRPr lang="en-US" sz="32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42390" y="407517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783080"/>
            <a:ext cx="5107154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2193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69456" y="4419600"/>
            <a:ext cx="8393544" cy="2101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Casement and Awning windows provide clean,</a:t>
            </a:r>
            <a:b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sleek lines and are found in many upscale homes.</a:t>
            </a:r>
            <a:b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The </a:t>
            </a:r>
            <a:r>
              <a:rPr lang="en-US" sz="20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Hopper window allows the </a:t>
            </a:r>
            <a: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ability</a:t>
            </a:r>
            <a:b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20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to </a:t>
            </a:r>
            <a:r>
              <a:rPr lang="en-US" sz="20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have an operable window even in the basement…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6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Casement, Awning &amp; Hopper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988" y="1066800"/>
            <a:ext cx="2701742" cy="2742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4216" y="1397154"/>
            <a:ext cx="1478108" cy="3016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5558" y="885144"/>
            <a:ext cx="4459642" cy="3254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10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577080" y="914400"/>
            <a:ext cx="443484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Gas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Beveled exterior frame perimeter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 profile handle folds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provides a popular aesthetic appeal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Narrow profile permits expanded viewing area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Opens 90 degrees for better ventilation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Tandem locks standard over 34” in height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glass,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Ultra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gas,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flat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contoured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grids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2” simulated meeting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rail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among the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many options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14630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19710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27432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324612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981199" y="5823129"/>
            <a:ext cx="6781801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Casement Windows</a:t>
            </a:r>
            <a:endParaRPr lang="en-US" sz="32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334000" y="37652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34000" y="42682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066800"/>
            <a:ext cx="473488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9778" y="4191000"/>
            <a:ext cx="149262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3625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17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02480" y="987508"/>
            <a:ext cx="443484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Gas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Beveled exterior frame perimeter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 profile handle folds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provides a popular aesthetic appeal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Narrow profile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permits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expanded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viewing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area</a:t>
            </a:r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,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Ultra Low-E glass with argon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gas, flat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contoured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grids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among the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many options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14630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19710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27432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352145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981199" y="5823129"/>
            <a:ext cx="6781801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Awning Windows</a:t>
            </a:r>
            <a:endParaRPr lang="en-US" sz="32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979" y="974153"/>
            <a:ext cx="4053778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scene3d>
            <a:camera prst="perspectiveContrastingRigh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4370832"/>
            <a:ext cx="2577365" cy="195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3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577080" y="914400"/>
            <a:ext cx="443484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square"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 all-welded Hopper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Window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is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available in white with clear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glass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features dual tilt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latches.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window is available in three stock sizes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:</a:t>
            </a:r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32” x 15 ½”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32” x 19 ½”</a:t>
            </a:r>
          </a:p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32” x 23 </a:t>
            </a:r>
            <a:r>
              <a:rPr lang="en-US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1/2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1981199" y="5823129"/>
            <a:ext cx="6781801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2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Hopper Windows</a:t>
            </a:r>
            <a:endParaRPr lang="en-US" sz="32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09" y="1219200"/>
            <a:ext cx="4049616" cy="310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4628" y="4419600"/>
            <a:ext cx="3069544" cy="159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60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69456" y="5105400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8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Bay &amp; Bow windows whether you’re </a:t>
            </a: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trying</a:t>
            </a:r>
            <a:b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to </a:t>
            </a:r>
            <a:r>
              <a:rPr lang="en-US" sz="18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create another seat or add </a:t>
            </a: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dimension</a:t>
            </a:r>
            <a:b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to </a:t>
            </a:r>
            <a:r>
              <a:rPr lang="en-US" sz="18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the room and the garden </a:t>
            </a: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window features</a:t>
            </a:r>
            <a:b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a </a:t>
            </a:r>
            <a:r>
              <a:rPr lang="en-US" sz="18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17 </a:t>
            </a: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½” depth </a:t>
            </a:r>
            <a:r>
              <a:rPr lang="en-US" sz="1800" kern="1000" spc="4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for plants or added room </a:t>
            </a:r>
            <a:r>
              <a:rPr lang="en-US" sz="1800" kern="1000" spc="4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space…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36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Bay / Bow &amp; Garden Windows</a:t>
            </a:r>
            <a:endParaRPr lang="en-US" sz="36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8531" y="893640"/>
            <a:ext cx="4140869" cy="322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81" y="2079191"/>
            <a:ext cx="2910526" cy="264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6014" y="2057400"/>
            <a:ext cx="265078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774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Bay &amp; Bow windows are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available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3, 4 and 5 –lite styles or can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be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ordered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with double hung or casement windows to flank a middle picture window. Flankers open to provide ventilation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.</a:t>
            </a:r>
            <a:endParaRPr lang="en-US" sz="18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These windows arrive completely assembled and are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simple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to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install and customize.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 are available in white or almond, Bronze exterior laminate (Series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8700)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interior wood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laminate</a:t>
            </a:r>
            <a:b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 painted colors (Series </a:t>
            </a:r>
            <a:r>
              <a:rPr lang="en-US" sz="18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8900</a:t>
            </a:r>
            <a:r>
              <a:rPr lang="en-US" sz="18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257657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36128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743200" y="5823129"/>
            <a:ext cx="60198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0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Bay &amp; Bow Windows</a:t>
            </a:r>
            <a:endParaRPr lang="en-US" sz="40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143000"/>
            <a:ext cx="4151301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30033" y="4008469"/>
            <a:ext cx="2899955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64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69456" y="5259387"/>
            <a:ext cx="839354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indent="3175" algn="ct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kern="1000" spc="600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The BEST of our product </a:t>
            </a:r>
            <a:r>
              <a:rPr lang="en-US" sz="2800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offerings…</a:t>
            </a: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8900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7081" y="822960"/>
            <a:ext cx="5422932" cy="420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222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3434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 17 ½” garden window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depth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provides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 generous area for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plants,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picture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frames or added room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space.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roof glass panel features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safety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laminated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glass for added protection.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There is a  hand-sanded 1 ¼” birch veneer surround and 7/8” insulated glass for maximum thermal performance.  Side casement vents provide easy ventilation.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 multi-point locking system and corrosion-resistant hardware enhances window security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Available in white or almond; 5/8” flat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grid,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oak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hardwood surround and sill muffler complete the available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options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24282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361289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743200" y="5823129"/>
            <a:ext cx="60198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0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Garden Windows</a:t>
            </a:r>
            <a:endParaRPr lang="en-US" sz="40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4319016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1066800"/>
            <a:ext cx="3931204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3300" y="3733800"/>
            <a:ext cx="17801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2337" y="4373880"/>
            <a:ext cx="198352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25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trium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Atrium_window_logo_green_scree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648200" y="914400"/>
            <a:ext cx="4495800" cy="5715000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2000">
                <a:srgbClr val="999545">
                  <a:alpha val="34000"/>
                </a:srgbClr>
              </a:gs>
              <a:gs pos="0">
                <a:srgbClr val="999545">
                  <a:alpha val="0"/>
                </a:srgbClr>
              </a:gs>
              <a:gs pos="100000">
                <a:srgbClr val="999545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t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Low-E Glass with Argon Gas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for enhanced thermal efficiency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Exclusive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InsulKor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™ for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superior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thermal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structural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performance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DP 60 rating (window size 36 x 74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)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Lifetime glass breakage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ensures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 longevity of your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windows</a:t>
            </a: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Industry Leading  .08 cfm/</a:t>
            </a:r>
            <a:r>
              <a:rPr lang="en-US" sz="1600" dirty="0" err="1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ft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 Air Infiltration Rating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Extruded Full Screen</a:t>
            </a:r>
            <a:endParaRPr lang="en-US" sz="16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16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Sound Transmission Control (STC) Technology  Glass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, 8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painted colors, 3 interior wood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laminates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and 1-1/8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” Simulated Divided Lite </a:t>
            </a: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Grid</a:t>
            </a:r>
            <a:b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are among the </a:t>
            </a:r>
            <a:r>
              <a:rPr lang="en-US" sz="1600" dirty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many options available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5311910" y="166624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5303520" y="23926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5334000" y="287528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5334000" y="358140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5334000" y="404876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5339080" y="4516120"/>
            <a:ext cx="2971800" cy="5486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8900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76200" y="6324600"/>
            <a:ext cx="2743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* see brochure for full details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984" y="1371600"/>
            <a:ext cx="356667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scene3d>
            <a:camera prst="perspectiveContrastingLeftFacing" fov="3000000">
              <a:rot lat="252000" lon="19548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Rounded Rectangle 19">
            <a:hlinkClick r:id="rId6" action="ppaction://hlinksldjump"/>
          </p:cNvPr>
          <p:cNvSpPr/>
          <p:nvPr/>
        </p:nvSpPr>
        <p:spPr>
          <a:xfrm>
            <a:off x="4800600" y="1693672"/>
            <a:ext cx="3962400" cy="6990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hlinkClick r:id="rId7" action="ppaction://hlinksldjump"/>
          </p:cNvPr>
          <p:cNvSpPr/>
          <p:nvPr/>
        </p:nvSpPr>
        <p:spPr>
          <a:xfrm>
            <a:off x="4800600" y="4572000"/>
            <a:ext cx="3962400" cy="104998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03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4343400" y="5823129"/>
            <a:ext cx="4419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8900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8194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475" y="1552875"/>
            <a:ext cx="13983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53450" y="2610050"/>
            <a:ext cx="143214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43400" y="1143000"/>
            <a:ext cx="2496671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 bwMode="auto">
          <a:xfrm>
            <a:off x="76200" y="6324600"/>
            <a:ext cx="312420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* t</a:t>
            </a:r>
            <a:r>
              <a:rPr lang="en-US" sz="1400" i="1" kern="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o view video proceed to next slide</a:t>
            </a:r>
            <a:endParaRPr lang="en-US" sz="1400" i="1" kern="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3733800" y="502920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product videos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762000" y="2590800"/>
            <a:ext cx="3581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brochure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8196" name="Picture 4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7650" y="3838323"/>
            <a:ext cx="14261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648075"/>
            <a:ext cx="3429000" cy="2143125"/>
          </a:xfrm>
          <a:prstGeom prst="roundRect">
            <a:avLst>
              <a:gd name="adj" fmla="val 699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1621" y="3871577"/>
            <a:ext cx="2353358" cy="1600200"/>
          </a:xfrm>
          <a:prstGeom prst="roundRect">
            <a:avLst>
              <a:gd name="adj" fmla="val 9633"/>
            </a:avLst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379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1371600" y="5791200"/>
            <a:ext cx="62484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8900 Overview Video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8112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-5421" y="760897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4038600" y="5823129"/>
            <a:ext cx="47244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endParaRPr lang="en-US" sz="2800" b="1" u="sng" kern="1000" spc="600" dirty="0" smtClean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4400" b="1" i="1" kern="1000" spc="6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Series 8900</a:t>
            </a:r>
            <a:endParaRPr lang="en-US" sz="4400" b="1" i="1" kern="1000" spc="600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9218" name="Picture 2">
            <a:hlinkClick r:id="rId8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760" y="1828800"/>
            <a:ext cx="3137822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1600200"/>
            <a:ext cx="2815892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>
            <a:hlinkClick r:id="rId12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85" t="10000" r="33481" b="6444"/>
          <a:stretch/>
        </p:blipFill>
        <p:spPr bwMode="auto">
          <a:xfrm>
            <a:off x="3840480" y="1828800"/>
            <a:ext cx="164592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 bwMode="auto">
          <a:xfrm>
            <a:off x="3703320" y="4272280"/>
            <a:ext cx="201168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warranty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182880" y="5770880"/>
            <a:ext cx="32766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r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feature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5715000" y="5105400"/>
            <a:ext cx="2971800" cy="762000"/>
          </a:xfrm>
          <a:prstGeom prst="roundRect">
            <a:avLst>
              <a:gd name="adj" fmla="val 6770"/>
            </a:avLst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0" anchor="ctr" anchorCtr="0">
            <a:noAutofit/>
          </a:bodyPr>
          <a:lstStyle/>
          <a:p>
            <a:pPr indent="3175" algn="l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technical data sheet</a:t>
            </a:r>
            <a:b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400" i="1" dirty="0" smtClean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</a:rPr>
              <a:t>(slider sheet also available)</a:t>
            </a:r>
            <a:endParaRPr lang="en-US" sz="2000" i="1" dirty="0">
              <a:solidFill>
                <a:schemeClr val="bg1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250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RB_Kitchen2_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66" y="704088"/>
            <a:ext cx="3070226" cy="409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B_Bedroom1_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568" y="704088"/>
            <a:ext cx="3063240" cy="413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RB_Kitchen1_phot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7505" y="704088"/>
            <a:ext cx="3021012" cy="404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28281" y="833113"/>
            <a:ext cx="9144000" cy="6097103"/>
          </a:xfrm>
          <a:prstGeom prst="rect">
            <a:avLst/>
          </a:prstGeom>
          <a:gradFill flip="none" rotWithShape="1">
            <a:gsLst>
              <a:gs pos="22000">
                <a:srgbClr val="004F26"/>
              </a:gs>
              <a:gs pos="5000">
                <a:srgbClr val="008000">
                  <a:alpha val="0"/>
                </a:srgbClr>
              </a:gs>
              <a:gs pos="100000">
                <a:srgbClr val="004F26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-28281" y="649224"/>
            <a:ext cx="9189720" cy="137160"/>
          </a:xfrm>
          <a:prstGeom prst="roundRect">
            <a:avLst/>
          </a:prstGeom>
          <a:gradFill flip="none" rotWithShape="1">
            <a:gsLst>
              <a:gs pos="71000">
                <a:srgbClr val="D9D4A9"/>
              </a:gs>
              <a:gs pos="92000">
                <a:srgbClr val="D9D4A9"/>
              </a:gs>
              <a:gs pos="0">
                <a:srgbClr val="004F26"/>
              </a:gs>
              <a:gs pos="58000">
                <a:srgbClr val="004F26"/>
              </a:gs>
              <a:gs pos="5000">
                <a:srgbClr val="D9D4A9"/>
              </a:gs>
              <a:gs pos="100000">
                <a:srgbClr val="004F2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65100" dist="50800" dir="2700000" algn="tl" rotWithShape="0">
              <a:prstClr val="black"/>
            </a:outerShdw>
            <a:softEdge rad="25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trium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37" y="110188"/>
            <a:ext cx="1899629" cy="640080"/>
          </a:xfrm>
          <a:prstGeom prst="rect">
            <a:avLst/>
          </a:prstGeom>
          <a:ln>
            <a:noFill/>
          </a:ln>
          <a:effectLst>
            <a:outerShdw blurRad="292100" dist="139700" dir="54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trium_window_logo_green_screen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35324"/>
          <a:stretch>
            <a:fillRect/>
          </a:stretch>
        </p:blipFill>
        <p:spPr bwMode="auto">
          <a:xfrm>
            <a:off x="8018998" y="5486400"/>
            <a:ext cx="1125002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19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6813993" y="447040"/>
            <a:ext cx="17620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0" indent="3175" algn="l">
              <a:spcBef>
                <a:spcPct val="20000"/>
              </a:spcBef>
              <a:buFont typeface="Arial" charset="0"/>
              <a:buNone/>
            </a:pPr>
            <a:r>
              <a:rPr lang="en-US" sz="1000" b="1" kern="1000" spc="6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MADE IN USA</a:t>
            </a:r>
            <a:endParaRPr lang="en-US" sz="1000" b="1" kern="1000" spc="600" dirty="0">
              <a:solidFill>
                <a:schemeClr val="bg1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6" name="TextBox 15">
            <a:hlinkClick r:id="rId8"/>
          </p:cNvPr>
          <p:cNvSpPr txBox="1"/>
          <p:nvPr/>
        </p:nvSpPr>
        <p:spPr bwMode="auto">
          <a:xfrm>
            <a:off x="153988" y="689777"/>
            <a:ext cx="8837612" cy="1982303"/>
          </a:xfrm>
          <a:prstGeom prst="roundRect">
            <a:avLst>
              <a:gd name="adj" fmla="val 6770"/>
            </a:avLst>
          </a:prstGeom>
          <a:gradFill flip="none" rotWithShape="1">
            <a:gsLst>
              <a:gs pos="25000">
                <a:srgbClr val="999545"/>
              </a:gs>
              <a:gs pos="10000">
                <a:srgbClr val="999545">
                  <a:alpha val="0"/>
                </a:srgbClr>
              </a:gs>
              <a:gs pos="100000">
                <a:srgbClr val="999545"/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tIns="91440" bIns="91440" anchor="b" anchorCtr="0">
            <a:noAutofit/>
          </a:bodyPr>
          <a:lstStyle/>
          <a:p>
            <a:pPr indent="31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i="1" u="sng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Sound Transmission Control (STC) Glass</a:t>
            </a:r>
          </a:p>
          <a:p>
            <a:pPr indent="317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This option is specifically manufactured with our noise-reducing technology to provide the optimum performance.</a:t>
            </a:r>
            <a:b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STC glass offers advanced noise control performance for the majority of annoying sounds that routinely affect us all.</a:t>
            </a:r>
            <a:b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Sounds are measured in decibels (dBs).  An STC rating is assigned to a window to designate its capacity to block sound.</a:t>
            </a:r>
            <a:b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The higher the decibel the higher the STC rating needed.  Typical windows have STC ratings in the 25-28 range.</a:t>
            </a:r>
            <a:b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</a:br>
            <a:r>
              <a:rPr lang="en-US" sz="1200" b="1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From loud lawn mowers to barking dogs, the STC 34 rated  option is designed to control these most common nuisances.</a:t>
            </a:r>
            <a:endParaRPr lang="en-US" sz="12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0" y="6019799"/>
            <a:ext cx="6324600" cy="73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 indent="3175" algn="r"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/>
            </a:pPr>
            <a:r>
              <a:rPr lang="en-US" sz="2800" b="1" i="1" kern="1000" spc="600" dirty="0" smtClean="0">
                <a:solidFill>
                  <a:srgbClr val="FFFFFF"/>
                </a:solidFill>
                <a:latin typeface="Calibri" panose="020F0502020204030204" pitchFamily="34" charset="0"/>
                <a:ea typeface="ヒラギノ角ゴ Pro W3" charset="-128"/>
              </a:rPr>
              <a:t>Sound Transmission Control Option</a:t>
            </a:r>
            <a:endParaRPr lang="en-US" sz="2800" b="1" i="1" kern="1000" spc="600" dirty="0">
              <a:solidFill>
                <a:srgbClr val="FFFFFF"/>
              </a:solidFill>
              <a:latin typeface="Calibri" panose="020F0502020204030204" pitchFamily="34" charset="0"/>
              <a:ea typeface="ヒラギノ角ゴ Pro W3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8947" y="2971800"/>
            <a:ext cx="2542653" cy="3875270"/>
          </a:xfrm>
          <a:prstGeom prst="roundRect">
            <a:avLst>
              <a:gd name="adj" fmla="val 7094"/>
            </a:avLst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4506" y="2873829"/>
            <a:ext cx="2474920" cy="2911848"/>
          </a:xfrm>
          <a:prstGeom prst="roundRect">
            <a:avLst>
              <a:gd name="adj" fmla="val 5914"/>
            </a:avLst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5905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LAYERS_CUSTOMIZATION" val="UEsDBBQAAgAIADZ6PUZ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A2ej1GQ5JeUsoEAAC7FgAAJwAAAHVuaXZlcnNhbC9mbGFzaF9wdWJsaXNoaW5nX3NldHRpbmdzLnhtbM1Y23LiOBB95ytU3prHiSGXmSQFpEhiKtSAYcHZzNTWFiVsgbWRJa8kwzBP+zX7Yfsl28LhFgIRO0UqlQeC3Od0q9XdOrh89T1haEykooJXnNJR0UGEhyKifFRx7oP6x3MHKY15hJngpOJw4aCraqGcZgNGVdwjWoOpQkDD1WWqK06sdXrpupPJ5IiqVJqngmUa+NVRKBI3lUQRrol0U4an8KGnKVFOtVBAqJwvtUSUMYJoBCFwaqLDrM6wih03Nxvg8HEkRcajG8GERHI0qDi/nNfM39wmp7qlCeFmc6oKi2ZZX+IooiYezHr0B0ExoaMYAi8VTx00oZGOK85J8djwgL27yTNjz3eBDc+NgO1w/eQgIRpHWOP8a+5RkiGRkFeiqlpmBEjX1lYsNfmuFwv5UjTlOKFhAE+QyVXFuQ36Xa/udT3/xuvfd5t5qNaIoBE0PStMr9m49fp+O/B6/bug1dwbFHhfgz1A+0ZmTd/pej3PD7xu/7rR3hNhH9QS47VqjeaemAfvutcI9vXk11r7Qjp3bd8Oc/et43WbDf9LP2i3m0Gjs0TNanilWsvueuGXoUFEJlfLW8dZMuCYMpgaz2pcEQ1zh2E5IoGoU+jGIWaKOOjPlIx+zTCjemo6FMbTIyFpTaUk1F3TfRXHdJSzpMsJITBoyUVvn10sWvvz+drW3dz7clsvRlleTK1OLLR44+hLxbNF+Benu8PfEmh5TCMifCzlbGRtbuDVEI6X07F08unT7ii2eCtjrXEYwyjV80m4ujK3Ggq+ViDmOxoIFi0SS5IBiXyckJUbovdIeR0sSw4aQikzSHlNUswcRDUcQbgAq2ygNNWzO6m+aomAC+4+glq9jSMJYyzVWt0ukmdugbD6uy80UX/kuciXtpl6PEK3Ek/gbrQx7xBuY3YHJ8XMaRFpFYTEag9LVGPMxrg7b3sb4xaWj0SiQAhmZd+ZFzdq8KGwij2BTrYxfCADRTWxMb2mVq4fRMYiNBUZYvSRIC0QRJ8l8F9M0Kp+QEMpktkqaByNFIPmQWNKJiS6snH0DVwkGSBBXqWM6NzDXxn9gQZkKCTwEjyGYoN1qnL+o72IU6zUkhTPY/yQ38IN/9b7+sFsEEdjDIpmP3KYACRJ9SH4MeydC3DBmIBsrlBAZkKcQVmb84loNDOz2aa17xiPZ4duDnJGCsdNIZ6cEx6EMKsoz4gtYYg5EpxNEQ6hvZQpoTEVmYKVvFhyavW/AsyhiPJZqCMYqeBMRnYDolg6Pjk9+/T5/OLyyP33738+7gQ9KY0Ow8ZbLjVudupTa+QzLfwKbovmtEM9U56vgLbqT2vcvmHu0KLWyBcUqTX2uS61Bm6o01eQOzTqBrYuZGLGTbRxni//XHmSNpt3f9k1muRliTJTdO9RofS8WvfmDkGm75tB79Kms32BIGFhDKNhaH5uW2Jm8s/Gtn0fwNF5VrTmhKxEQtf7zYoQDttqVtq59dtWG/5iKaKMUOisiASrEOCWH+WSAu55RhMQNNGbDfCfGafb2u+Qk/hgE+pNpsxP/RDKR9SBpgzBMoyhiA5WeO9+ih8yve8pY/m3xQugtTc+izcR669IzZOEcppAHo3kXLxXrZ6dFsvuy48KBWBbf+FcLfwHUEsDBBQAAgAIADZ6PUbmAaj1tAIAAE4KAAAhAAAAdW5pdmVyc2FsL2ZsYXNoX3NraW5fc2V0dGluZ3MueG1slVbbbtswDH3fVwTZe91d0wFugDbNgALdWqxF32WbsYXIkiHJ6fL3E2WplpI49kIUiMhzxItIpqnaUr78MJuluWBCPoPWlJcKNV43o8X1PGu1FvwiF1wD1xdcyJqw+fLjT/tJE4scY4kdyKmcDcmhd7OwnykU5+PbAmWIkIu6IXz/IEpxkZF8W0rR8mI0tGrfgGSUbw3y8sditR50wKjS9xrqKKb1Fco0SiNBKcCQvq9RRlmMZMC8p0v7mcjpXZ3P/oC2o4pqS7v5hDJEa0gJcZGvblCG8dzcHr/KAuU8QcNfbaBfPqMMQhnZg4wvv/uKMsgQTdv8T480UpRY0Jhz/hHfOUyQwowfRnWJMkrAhNDR6Cu48thc7wKQ+xrOfYrjKgV7wroeLAR89IzBUssW0sSfOpuqxNtjq818wHJDmDKAUNWDnkzQT6RV/ppY1+P+wBvlRQByih7xKlhbw6qLNwDG+h6/Wt3aVRHG964LApSwc8ogwl7ZI3+bsh4hA2WPfGa0gEfO9kfwQ0vH8U98S9xjnq++sQIn5ujr5U/eip4ecHBV4NopPKYWBSwVhvNCa8BXSxOr60JKjmJKOdnRkmgq+C/EZXubjEqTA4PrtNN9lWqqGZxqNxujWdLhe9nzeDd2vwl9bt15ps0Kv54TrUle1eY3Sc1njmdmxFwzT04zcEkaOMh7vhETOTWRW5AvQrCpXrjQEGJt2kNg0Q3WEDxNghKkyekap+6SU8XnbZ2BXJs3o+CbJtZ1uIqWFTN/+pXCGxQxYcDYMXVlruOEvvdkoHANAETmle/Y7tBZ6pZpymAHfu4DhU14KLNUmQ4darYb/QAbHbab00zqR7cm+kYJcbHhBOHVxCXihRMaxltek0zZxKKh9/u3vzjayH6RYeeFO8yeXSNFFxv7cQGNEv+P/AdQSwMEFAACAAgANno9RpkMuF2eBAAAzBUAACYAAAB1bml2ZXJzYWwvaHRtbF9wdWJsaXNoaW5nX3NldHRpbmdzLnhtbM1Y23IaORB991eoZiuPAeNbbBfgwva4oIKBwHid1NYWJWYEo7VGmkgaCHnar9kPy5dsC5mbMVizG3u38uCg6XO61epunZnyxbeEoTGRigpe8UqFfQ8RHoqI8lHFuwtu3p96SGnMI8wEJxWPCw9dVPfKaTZgVMU9ojWYKgQ0XJ2nuuLFWqfnxeJkMilQlUrzVLBMA78qhCIpppIowjWRxZThKfzR05Qor7q3h1DZLt2KKGME0QhC4NREh1ldJ8wrWqsBDh9GUmQ8uhJMSCRHg4r3y2nN/JvbWKZrmhBu9qaqsGiW9TmOImrCwaxHvxMUEzqKIe7S/pGHJjTSccU73D8wPGBf3OSZsdtNYMNzJWA3XD86SIjGEdbY/rQeJRkSCWklqqplRoB0bW3FUpNverFgl6IpxwkNA3iCTKoq3nXQ7/o3ftdvXfn9u27ThuqMCBpB03fC9JqNa7/fagd+r18Pbpu5QYH/OcgByhuZM32n6/f8VuB3+5eNdk6Ee1BLjH9bazRzYu79y14jyOupVbvNC+nU2y03TP1Lx+82G62P/aDdbgaNzhI1q+GVai0X1wu/DA0iMrla3jrOkgHHlMHQeFLjimgYOwzLEQnEDYVuHGKmiIf+SMnoU4YZ1VPToTCdHghJayoloe6a7qt4pqO8JZ0lhMCgJRe9fXy2aO0Pp2tbL1rvy209G2V5MbQ6sdDijaMv7R8vwj872h3+lkDLYxoR0cJSzkbW5gZeDOFgOR1Lhycnu6PY4q2MtcZhDKNUzyfh6srcaij4WoGY32ggWLRI7BBqlUFOa5Ji5iGqIcfh4qk2J6FvKIMqNthSYcj1RpLDGEu1VomLdJi5HlZ/awlN1O92d3Zpm6nPI3Qt8QQuOxfzDuEuZnXIPTP5J9IpCIlVDktUY8zFuDtvZBfjWywfiESBEMzJvjMvV9TgQ+EUewK96WJ4TwaKauJiekmdXN+LjEVoKjLE6ANBWiCIPkvgfzFBq4oADaVIZqsMK40Ug3ZAY0omJLpwcfQFXCQZIEEvpYxo6+FrRr+jARkKCbwEj6HYYJ0qy1/IRZxipZakeB7jO3uvNlrX/ud3ZoM4GmPQKPnIoadJkurX4Mewdy7ABWMCsrlCAZkJcQZlbc4notHMzGWbzr5jPJ4dujnIGSkcN4V4LCc8CGHWUJ4RV8IQcyQ4myIcQnspU0JjKjIFK7ZYLLX6RwFaKKJ8FuoIVDQ4k5HbgNgvHRweHZ98OD07LxR//PnX+52gR+3QYdh4s+LhaqfidEY+Ubcv4LaoSDfUEy35AmironTG5Q1zh7p0Rj6jMZ2xT5WmM3BDb76A3KE6N7A3QiZm3EQb5/n8C8ijWNm8+8tFoxSeFx0zjfY2mqPn17pXdQS5u2sGvXOXXm0JBCkIY2j2oXkldsTMJJqLbfsugMPwnWhNzp2u/a7/qxMhHJ/T9HNz22o7bfijoywyV39n5dp3CgHu7ZEVCXBzM5qARInebCT/mwG5raFec7a+2sx5k7mx+2XFTpWfNTcIlmEMZfFqpfTfT9qfmrD/Uw7sr8WHlLUvJ4s3+vVPjXuwvv4Ftrr3N1BLAwQUAAIACAA2ej1Gvg82P58BAAArBgAAHwAAAHVuaXZlcnNhbC9odG1sX3NraW5fc2V0dGluZ3MuanONlE1PwzAMhu/8iipc0TQ+B9wmNqRJOyDBDXHIOq+rlsZRkpUNxH+nzgZrWhcWX5q3T1/HrpzPk6RaIhXJffIZnsP+Kd4HDUjzdg1nsa469IJ04VQ+h5e8AJVrEA2k/Pn0V/46EJyx0MF0tn0mW1fzE0hvFlK5Om4YC8tojtFKRntntA2X+COqbF/VrqJam2dr71H3UtQetO9ptIUMjDh9DKteYAPGEuw/6EKmEJkOwuoiD47XA4o6l2JhpN5OMcPeTKarzOJaz7vyL7cGbPXDVzugfzd4GEd2Knd+4qFoJh7fUnSTxoJzsM97M6ZgYSVnoGq+/bD+QCPjdkENusxd7n/o4TlFnTYyg1aXbocUMaYrr1Y3BxRtzsPG74jLC4qIUHILtmU1uqKIQDRrc8QPNBYz6kgLbff8F1Uo57nO9qn7FCxHhyXbru4dCg3HH4lohLAxQktmIouui+OIqffs4LpG1ik384oTubzIaIb7uGQP45u3CO1fEyG9l+myqC6H6mKkhoOrnsFO9AJJKKRdgX1BVFU5b/8dvJH75OsbUEsDBBQAAgAIADZ6PUY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A2ej1GuOc88l4AAABjAAAAHAAAAHVuaXZlcnNhbC9sb2NhbF9zZXR0aW5ncy54bWwNyr0OQEAMAODdUzTd/W0Gx2a04AEaGpH0WnFHeHu3fcPX9q8XePgKh6nDuqgQWFfbDt0dLvOQNwghkm4kpuxQDaHvslZsJZk4xhQDnEIfXzP7hMgj+TSHWwTLLvsBUEsDBBQAAgAIAIOZ9UTOggk37AIAAIgIAAAUAAAAdW5pdmVyc2FsL3BsYXllci54bWytVU1v2zAMPafA/oOhe62kXdc0kFt0BYod1qFA1m23QLUZW4tteZJcN/31o/xtz+lWYAcDNsX3SPGRNLt6TmLnCZQWMvXIwp0TB1JfBiINPfLw9fZ4Sa4u3x2xLOZ7UI4IPJKnwgJ4TJwAtK9EZhB8z03kkZ7BRWbiZEpIJcweuc+Qu4u0JO+OZuiSao9ExmQrSouicIVGRBpqGeeWRLu+TGimQENqQNEqDeI02JX5OxqfRKbU7DPQPWRm3h64Jmk5nrUYkBSnrlQhPZnPF/TH3ee1H0HCj0WqDU99IA5WclaW8pH7uzsZ5DFoa5uxKsk1GGOTKG0zZlZisUwdrXyPVA6bBLTmIWg3TkNCKyydALNtzHVU8+gBreXVO1Hzln4b+71p3ErlaOec5Y+x0BEe9SGddRLI6DAqS8rrlh300HTQrWUijoJfuVAQlJ/f2haZL0gVsO24Mk9XFz4e4Nst941U+xuEYRfVCrqtaG4lmluCWg63jb7uKEhz2y1wkytoSjVjTyIA+YUrxW1bXBqVA6MjY42lQzCj1ZVrkTpBWGSS+OwftLF+I2l+6teUKQH/Q5hPSNTWRKQBPN8K9DGQYE0NYLGtzTVZ7NqYXU46f0x6fT0wVTnWouBFHMNVCDiGATecdnZ6CAqKa3TxczXC9g4OgiMRRjE+ZpJhfHqQJuFqN8nQOzgIjqW/m4C25raMdFzHUTO1HcToxDphfq6NTMRL2Z6DPWNWZR++NnLN0XUm2oPz+R+jOIjRDOaWTKwu+9bbV83hvZ1TozufTVZZBt2K8wAmzyqvZhbybOQTwJbnsbnp59Tswx50lPPUdExzfcd+l8VavIBTiMD+6RantiYR2J7xyIflaY8B9cTtMghfmqYiMlpLUql5SDmGtXkSUFSYalY+ouqhknkajLRxs+7noGPcVdcKuBPDFjNdnGDzycwj7/GlvsvF2UV3lfPFRYMt87qvAle5vGFV1wl3nUHrfm0vwuqZx9ffUEsDBBQAAgAIADZ6PUa3fittZAEAAO8CAAApAAAAdW5pdmVyc2FsL3NraW5fY3VzdG9taXphdGlvbl9zZXR0aW5ncy54bWyNUstqHDEQvPsrhH9gJbVeA5MFPc2CDwE7+DzsKGawrQkjmZigj4/G8bLeeE2iPnVVdzXdqj4/TMk+5zI/Tb+GMs3pJpYypfu8vUCo38+P8/J1iTmWvDkid1Ma55+79H1esYbmMqRxWEa7snmLUXh9SEmtnGoZM4wiyTz1CjnPbeM6cB3YxjlKbL/5S+KP7hL3MZXzqv3mhP3YsEs5LmWXxviyhdPq99TpBlfLME6tLm8FW6MeplbH1kCMcMl9pRoABLLcEYerlJ3UBHnMOIZqFAUKiHBOOlGJpBxaFjrRVJjvBGKSMeoq9bR1I62No7ZK6AjRbZpXna0hGIkxIoQAc5ULCAajVg1NQ4NaDwgODIiqjSYKULDBBFa988JypKgXGFdmDGB8PO5xu/fnOqL/vc7hnP8QPPsFZ9nVW5sz5ur3z8vSim/j04/HoUQ0jV8uw7fr68s3P75698CuJm3bfurp31BLAwQUAAIACAA2ej1GAfykyUxFAADOqgAAFwAAAHVuaXZlcnNhbC91bml2ZXJzYWwucG5n7b0LPNRp+z9eihW1qAhNVJ5O5JTTkDE6sbuKilBiaMp5HCKnMSNFKszsbgflNElCTgmDZEYOM5UYQg6DwcQgY0yYwZjxn2mf7/NEmmef1+v/ff0PP/t6rbZ1fz73fV3X+76u93Xdh8+tk5bmGyQUJVatWrXh11+Onl61StR81ao1cHEx/v9xLVWT4/+xOuC0+eFV+Y2AEf5f1rodOnFo1apCtOS8iyj/7+v8fjkbsGrVzzWCf1cTfbMurlr1DPrr0UM2IU70HseC/e1n9L0XdiNXgVe93WN8+rn0HnfMjmJDETVppkzcxn84rzkgsn7vrc2G4cde39q82UXr9KqfXESfPzatsoz65a404Kfn1NrdacqEMMpI5vnx8dFTIHieUlH+LnV6pR3pWb4i4gq6ctwwh5PW8+nzQcps43i8QW9HJW/uswGFMj9kgMhZvWa9VtWq737c1Wt60fgGpLKQjAS18mQMJI5Ev162oZbWi8g3h8jtJ4BzdN8IBy1VrtvV1WLyzkt/RJ6Qv2msi1OawyzMYk4kT7zxKA3QSapZ5oVVpo2mnx5LlSeb2Om+aY1d9mVzYju3IIYdKHP376Xft9BZblxVVU/XH9WY+/1uBfIdXXtK/sByjX432A6orFaIbIdEINgJEbMJSb+NgkIXKHfaqZiIHVTzhu/6do5f3Z/lZyMOvyQWle70vv3VA/KNrUuH+EXsZVQ6Gsyb8Znj3rIKr35H1BEpJYsTeaMFPE+DBd6oHd7I+6QiLWx0FsTuDjAomZ2ngSP2TJfFE8GpBcq8iRh2KmR+vglmofmikNJ7JRb6EE8ojigANQYpJQB7MxTLQZSs1uNLR6dx6ZEFcM6RMu1YgZm5hQnRqZr5Q3n2j55KONsHp3mlT4XB1q8uhHBKIORjN7ftcJ6fTZNCuG8Bw3mztIIhbU7VTyZN6u6xAQd3FXMGtuBDrGOaa5pDGglsYy1UBJHUbhIMJff6rtPeYI6nwXG0oY6w6HT+cP6AJCUnLcQt0W2c6yMHoJHU0Z0XQ4kHe/03vYq3LbbAkGDR6ZPPta41i/9DE4HMHF9oNZ28y015WZD169q6zLHJ01AfKhN9UisVM3kvgcmQM803xFvExKvLOwZ4c7DlU0yWkSWHiZFaqnENaN+FfndjZxlcrUTBDDzqCYXbQ0EUqarjVK56SHl2yy34lJ5Yk8TGL3B9ea/yTsLIDdfjsYn7fdDSg5UMBKMB649nFsnNF2NKTIPphY4Sg7AoKKe6WlyMSvN3gh0b8eV+9O2Z3189PnN2vhJhdZ1RlhcfD4aKuuZYtSJeOjqkKJKPypNt8yzt8i1LPXaMF3JrC4+jr/A6jpMMeLxCNGKsAXqbs4BemEGXpkDGVMYr6AbYiviJGX2lhZCfawO8cIeLQb5PwWjaGbgPISAblEmd3UQdCO1lGSAsCVRZKpm6DUpGDpBYxpRSzBFS3pF+91xbSimjg5RdsKMFUWuYMqe/PiFs23NKvS7oyhm7JTMmO9Knf3jqxZy41U73m85PRB1kkJY1xR5+iqUlj544ftwa+av31khzSegAtsNNUi+hullfn9Ui0hS0Xn1v/IVcQ6yFyR8+KoDYR5q9DjqeLTgVLW/0EcnDKh23yeksmY1mN+VpShHYKm0fr9We3SyBlL43cgu5gbtcuz+yWsZVkHLkOmYtLA/bIrB3MbSH3TEmaU4toxrvnIjj+LgM6yajyY816K+oWOD4KDoCPn4ck84EEgPSou/5o5jskHzsZLwiEUvHzsCPH36PuXMqs8NH0duK3ZKKZsrXYie5F6ub5aqxtKAxzUY1FmLU683U9Pbxg40edAfJ8x9uILz6lk7+Kb0mPUC86Y7Dt2ZQbedgg2ckbXYWu1Ng3pJ7VG4+gCQqp7nHJZkMMxniTlQ3i373re3VqFncAO+jEnnXjl5boJFjg0IEWroob8Zb7RA51CxEvtSqplX87jm/jt6aQFyXhg+6yfOl49pH9CPop4cuSp5nR6dbcB7eeJYZld5Sujlk6KFb73pjKo3+gOV4gVLd81Xq2idmxnbU8AGSXGDj9ddyF7DbAxRRlpRMbN64T//FHGvjLVTc04LV9CuP6ZN32RU9pZd1kfoRHJT4BWq4JWKDx2qvuNILxb53yj8F1OFAtktkpikOy6EsrzeIH3qaU3tuptnkicecW7Jp1MnCExVjJjyl1XVTB2aDHvMnQvf+6HRYnYc3fPhydwkxyKcfDYtw6B8ulNp72y9Q8Tz2eTHiz1COzrU6YIL4GXLGqPp8HIZYZo8wpGhcez6LqJ0JOhvB4QQOuriCJ+ca7VCWJBAqPU8sJSZ9kv0pGTddlbG+m0ClpB6UUcXSPOcV0PWBg+7GUuTBIbqhLsTQKO8IXLNlxHOCNe/FuGSE4JkjMiM/nz4hxfcet+6NxOifgPx0YSHG6UiXZzsLq9yrefa645fhILOlUUJjI0osTvxc128NWKOAlztz8o7GFqp3uIO91N5dGLRbm2HtXkhiFR0HKq4mhQ+6R/1D5mot8gUx6Nf5UhmUOsK02bjMW808k7ZNL/akrm049rk2Ug4dXPHeRKRF7hEWBk1iKT2dnGCeBCb2WKH9dFEBPKX0wstTHxgHw7aiF6bKN0X4MjjkVDRM5MLL0wd9vHzhzYSSR8VtFfRSx67e82NwXknpIaABIB5B2lYilWQ0rfckzxs1eZOamO+N/xTQg/tscAqdRvx9UQjKgglcHbwAj51TtY0/cb3Rw34jf/6Ueec0dpmcm5BJq5sCmUOVYWfsK/K4cFy1N69fa5INaODDtp9iBry/wZzMuY21wKhIx8s+lpHjT12OF2NbF4HwQB7MvfpUfuuCyS4ATO1k+1imOVCRc3N7sQKKerNUTn4EZE4FkDlrSus/Z6qZkwcn8lKZxh531nEON3gMK5Kxv1/hzXuR2kNQmK2ocbgPiRIw1eT1y8FeIHuEU9BIuT71JymYk99zFIRUAi/yTo+wkRr97mu3c3o1tURiWDiMP5xj85nVr7bBqlufWzzncdJw4R+zIxKFcs+L652pvC66DLbR7s4J8JWD4wXbJrugFZt5ZHHzdP0Wq7sYjEXrRdxAUSXFdW1aiwUNSma5/EZHHM9Ueoq5rOwCraAg2Nr4u2Bez+H298ghmg6IMltO9C+mxkOTUoPnD4o0BzlNJp6vroIZ81po3sbEAQrsnpuDYaftKSzN1aF5G2mEhazkmNBxbQdEJkY4kUpwXspcvzkntd0/OYa1rXQbfMPDjztYPSZMk8bpu2zTylqqL6Yk6RmRRCUu8j+tB5p2AaYfsRFNviqAyQfTiPdhH1uoEZXoEyRiJ864cam/6q5c3T+8kL+/Qv9mdeFn+HGflpvECDJ6AXYuAJKrvbitd89VPxtg2JX+iY+Yu9Wn4j0+k1bTGIZL2I+fA5/DVJ/qH76nII3yXFXatqpbymtJtw4ChvTC2fvz9hT8lkvLcTHyge0AWdQ5w3fLkrDdG8TNX1P+MU9ORPiBXV8u8/xnPcHzEuYKzssQx44nq/v3ziRF+RKGwty8jfWVvuNa8mXqa/gyZPndXZ52KkqjruF/nSnV4/Qh3wdqf88C27360kjhQzoHKZ7L8ki+DnT4I/xZkih0hPiSs9I0ryH09y1CKr5SRqBQBYXr7HKtl1+mg68W2rvsuJJ0twNEI+5MNKx/qHBhmaFJ87Uanb4sbff+cNVv8/yJagOdi643l1GcKVCVb5RlOfPzX/n6njBYR3n/+8Mdy6j8bwl7xPXGYjslijmF9Ef31GviX8Gn2+yCcTamojbbnSQH9HY4bf34Kl+SL0lOX+5r16TEBeZEWWj3t4/3nVsfzirC9AgSmw/bZU+ulg1xEB0o2eGk8qLAjq8+d8UTcg+ZPJW6xeNpqqmK4NEibkcJ+upzFh3Q28k5p8KX+2nzxT8UGOBDSyQArX/ztalztkhnu+KyYpquW2ORdpN8ht/KFPgs7Z67+9ksQtIl1yWG4WRdlciqOi36orL63SmXZ1r3lsJ2o9j9wzKlOfxW/Il8RK256cXJeIMj7xf3tp11arXsycgMiYvw6Hvp1TYuqkt1vmv9/uidPnb8Vnyr3LB9nHYpTdH3xoMlth5LF1F9JGIh+4YloWYenV1ts9Sqv8nbSxzrzhe0qj61Ie/okfrDer3rtRf3drXDnC+06H3V3+mytigJ6+js75JKreebb5c5ClpFpSueu3XjfrTnK4ULS3orRPOFlth/ZjtZLRcg+1TCeum02+vivG+zf4Wglbi5XvHGDeqSbSE6tUt6u6AswIH9M1Osnb2h6nHZp0vBfLK66vTegSBBK773c9+leE7uGdP15pLeak34Qqs+t4n0Lnh+2eaB6vFLS/D+KCoy42QtXdBqO6Ct6Tfd4v021AbpJTnpTcT/AMfJZTBL68yDvwecHSvAWQHO/z3Aac2qUit49QI+mp0ZxAinHfTFKYd++qOnRgocfobif5w+M2BPfYCIPyVsvNqPkwpJOw8TOGwG5Ix02G9aW4n7t2+refpjpGmZBeqwzhqHTDw6r9VV3QIMgkyrCTHzSTBWYWF9PnPjnLUtivAAyNKDWIG5U4kN3gFpwmy25d3pMSxU1HLDzoIr57GbZeII5TMvU4XB+7zV/MAvP5/pO3eEZI1Wm3yDdbYBJmZ3DRIlftxLAvpMd025LHDzYcKeavDC/CRtnDdGh4Qz6xwB9WlU4+mfn77O8ptqfdbTWCZEi+Rbtt31hrJAg0BjGk6HnBqQPPm18/m/1fmeQGM2/6kCUCOC35mu9Ww9uuHH068sPHdAqTGvqquJ2c1p8MEPAaVE06ubvac1Dzr9GC1l3k8uMECqz3cHjvnjOxEX0ZP2WqqABtuFF9SiHzseja3ZHXC0xMUjRCV2uavyQ+p5CbPodC+lyHqYyo8Bfl7DspDmJPsmClU5HtCAtAQ1Wl/jU9JE877LZGH2++sxoF7g2JUIL3bAO/9UxTgJ83YTiYROSyGSHb97oQCk5vfbcMck7+O41whQh6/FQHq630O6EJ+qsSmjw4sksT8aBWJ8TkZsO9jozVcIiPbHMD7vx+BvApsVEntls5RQ+ev4mqiUTSnFC8HF5M5NDhQz0Wcx6TGoiBFa6SkHtv85IQ4vsuWxTPr4C5Hq5opcHAf1T7S36ibuP0Dl/nRjyftjVjeTpu1MgWFcdPOw+QNEnsyy7PCullZYlk717Dpz85DNXpjr/5aufol0Jw++6CQ0S5qXMoGQybOuQkwVsJ3awcNL2EiZKxuH+E0AUIi9d4gLYcLc3j+n56MwoCKtZPf2XQNhwqKDH4gZq6JgCHDc9PtGf5Awr5y/B+n/j/SY9M6rd29+zhbm4qdrNVEXJfvd/+r8Pw0VuxGVqvi1cyGxsCx1pu4P730A0K6/9045lIbok6PnrYRF+68COaw3R//VUghaPt+CAN7a1jQfWb1Ppt1amJsXtPxVH4Dgh4r8p+4CBzzeH6Pcy0GMHjIJmehTJ2NepvgnFAghGH6z9nWgZIfII2nQexi3xgjF312xOqwXQpXzl885uWstKHjQPeeM5C/w1kaTOWFBbXhTSkf9LjW/BR73ekIuBO6nSMQNqYmchvxn8d6mSRjPfrpzqab5a0gSYopWNIwAvm7nFHopmNFbeXm1ByAAUFEwJ0yULGWyN3X9zovhY4XEd2uf+Odea/b3FuLaqbUGjUf5GchpofqxeXABzycLVGEakd+D89/Nb5QglL1kVG/mnFktK58phJRVAZnxOnyWWGYjDH0ask87CviEFChszhFu+Sbf4jfKEDqFs7XqkHwSQ8gWAisty3DqcT4f0jgjzL4W0ftYOSKqWpbCZoP/wFa3xyKqftlCSYLq8UIInyj7C5urcZsowE38RhbCiGffaZfb3GdXJeKshfBp5+QZwkM+OT3/TBjbS5CwHrPjU8JkYYTo70LqRR0XOagG6QTx2Ywvp/ewulPo4L2kSRSYjSghU7HWRFiaz5nGUz9GXNbGRhtg4x5M+GX2RI0Uns7prYRXbOFzIlWrHahyol0UBm385c14dmZqV0VFGSYYN5liUHosfuf2HrYsGE1GONoJ9W5q17IRuuqAlNRjUTdkJMz8QuIhoOtvfpJSGhun4PFsXZXtyLmRTF+fg9jLNsCw+N+CRtoP9GeJPTC7c6Iv3qCi/ruE/4qZth7aEwJUdPsyVkTqzb0R15buP4KIimIWyVNsTxIwTAZrG7XLbm1u4YkKGHJkbgprX25YCcLeQpTAqEiy3cFe/aeiCTEolfE9jWk9JhF3B7BA0khhKcKypn+EW0dvQWDPnSCBGrN73CTtyfSWgKSPRU8ffQaNjnnF+9kAVQHLeaR46Oi2zjQ/XZHKoH2hUY8Kbx/AQY95REWq24QP3Nrjc7gqCC5pCNUbgqJBQQEODtFdPrF9WteIZepYNJ7YwWrTmEQjCA/KKkWfTPoFjgAHcGR/KwZ07pe6wkbNNrRshr93C9QzzQ9gQX6awgnU8+q2qgCxNpWWWLDTxfJsWybxH0u1svbMLWwrFBLvDZ+XY6GYG/EtbQkyv2DrG8iXqC1t92SMGjXNfV1ck6Frr022PaJ/mOpg64bEcS0pLTo8kw1qUG84g4Rl2BIzqDfJKo+MWbKH/ACcwEE3AHUqPJNosMELmiRu4gDs8tRzpCty0LDHSpMBt+iZDFgYzERV2erHfsx0sGqoC1UZnS6z0xJPpal3d7NTE2XECDMejxRdPCS1yZ7N9scU+vvCIbA6DzIu7x+wftpUDXqovz/w3tA+ojZE1ihifddPOiVtSf6vWrSCwo6rv0lhpG9rwT03bCyJzslzbaFXuo1cSpUV4iYvPb4LG59uujRt0e8YhSjcGaCIIlAyGQWdhwnyW9V0VNZ6H+oLrxiB+zaCFZD80B8E4FS/QaCnpg7MdbjyTNJaSuU72JEnW/yK8x6lYKBrc6qbyfDUSz/2Sd1Orw7wQHkbzDMxn3qfbU74kxjMqUrzmN65Oe7ME9jg4Pya3wc+TGEv62xCKR1ElS1Y1zSXMewru3jdpQeKK9Wr5tckP835lZYwTEReuOTpcGtrzi+0hFkG2TU8NAF85MfOqe9L4bugcRcYsMtkb7ZoIv36Hz9XFgxPHUF3caKwFnx7vQ0dvTRN3zSO3ma+GxBfSIetfsqI6frH8TVkcQPqQRQYB63AXi52fAzeYKqy2SdhxByxMwrmu1X69ShOKqoLVVWf4iEkZg0O3KXTQykcr8Yc6de0eRAQelzSVkU+rso3bF+Y96YcI/IekhWFrSNSK74+E/MbmFvMKisYwUPxLVUHrhHldRbWchBEGXKD5h/gqb1E3gX85Jk89Yswoi6YF7oBel7yOBn+2BKcrDq+Z7St18cZIl8BusUl2QshH8rpHen8qOYuzMPKq9f6C+oAXGEMYwp9auwU36EXCwtFcXIDQGV+lOEJi7RzxL2sLH7kOyfMp5pJ+iejJbJMF4TFDy50M9yGTxHyhEWi9Ghgo7mozaMIYYGWp30bJAh8tsJCdvNhAC1dRLUJL4SRmC7I1ynxGYJZjjBu474DNcmnLcMQIXH2UUTcBTTfKulCS0XF0sRZfjCeEsZzBRmeOd8qzcKojda5m9RwPmuZszNdgdMKnFbg9H8unHIKcEbnUF/NZ2S73UlFMDLFQ3LxTFevJcoar66S1Hz1nMMqxfdo/1aoxlfuKVXpgg1MxT8QsBf8kSaa3Tnm+mpBd8mK5tSBiXISwofd5VUQ/ycNKMV/7mfZm+1RITD7SSPB2lb+tSKxJNi823Krfn2J68XNo9OrTy23rCem72EKlODt7oe0rI+GakMJ36/wdcf/ncW/Iu1gna3p46ON3y/FXvwb644Lia57AbEKOssM3+fvDD8pvjypU/6KXfD3K8m7/85KcrvukX779w+WWUkOhv6dZVPv9z3vCVkVL7+dZ6ZSazAL87RgyMJce3ABbm60obSg1JafwfSGFOmfyoyYTYgw5AQvWCFGrSvAM9fBHSDeDLUCMpcB6QLNDafXIImzJQwgDchW8qFTjSALgkVjK7+lUryTv/mcZIcTEez8DNZ8NVH9jDiLYMApzw8N79vBqOidzndsNS0LTekfKkfH+tmsmfrk+v1k0EQyY2dtmuR8bZ1PmCqqHbNaJ12qtdv2j9SttZ28ORFbfvY1fKvh++koMz5rVCDi/5brBuZ03lFiUOYbKJvjGntN+qjKCzO/lmy65gQRDxvWlkF5Xk1tXaZA4LTf/bNtZIjXtYyJ8ZFMjFzceCikrawWmR3kU7ApjgDdBWhbBcr+3vOavuosEMFwumkok6H0iOEPhr5rJlqtre6F4MQ9rCQ9otMVH+3R/d6lTcWK0ff14qdPhshhGpGWIcA5LDNozTViyzWixJWNgkE2fT/I7R/G7CLtIIjpPihu2ioTvKubO5UJdhwwtN6R/OozdLPgsfffP9akqVicmVWVZvGZwh0PdjB8SeOaZaZlW3zOA6gzH4e2vy3iKNNuDRRO2S+GVrCvM+zJ7L2C8Evs+UkSJZxIyYQUvPryroEkWJRI5+fXZBMWV4HjwdbBo0dQZCzdbTJCeW62kGMSFEH0ZH2w0KxUp5zlHDqOn6/Hv4qtb4gYzUSOqr8eTcOYN830snFs16QZlH/LhH+Yw1Ydro4PmtMV7MDpnLIf4sRGYF4cnmp6EGJlW7AueCGxiar9/HLr2KM9Ot8r82JNs30P+40KekwJOdNfGg5m1m7yHVc9TCzjpjDCaQ5B4IXQbhMKaYqizXu7B/NKYVOE0pwnuZhMxqvcTUZuUyxlyKN6KIWJlUzCVl94t4r9+U2KWL/ZcloqvJ5Fp7VwCRQIcnawdNu5tY7qTfN3wLN30qWCu5U4hqy2cZ1rTZqIEQvfrXMc/AInp7GkbU9vUok50E05eOsLCXM9U6uL3wfHN1HpMnFmv8v3u0fF0CuiM9TjjPUA8UyYMnu8p6KTff0nqd75s7m9xnsA8dTbbZmTTYE8xkh5MZ5omMsN64/e0vulA//ZkXFOVt7SrtfyelMoUFHtKLl9D3j2rWNUMrOnul4un2DSBYMpM904Zx22KXJuPyrhhs+5OWzrutYR5NBtHl7J6vIyyLFrj3pdeOKVQY7zpM/1BqXpLQIQvVlmgniukj90SfIQBsHqLPWWW0A564g0zhjpAVLGn+TtTIn5kxaV7n+8RTYvxhaVeu66NfGEZh7aNBR2ErjBXGXYm/MwJl19bbxzIFIBEXWPqSe1n6z6YSbg5QkHQ0W2/3AZ+YH4L5nQnTax9KGESbdG8L80+PxHGgTqTXjlmDmsMqLk5817M1TC3l2aTvjZnKxdwpYCbUaNwxnN1p9f+HZPfZgjKkfMj/FT4A/eCblWNc0jz5oRavrk241o5FS6ryEqw09XpH0WjsY26Wi0+KZ5ObgoQklntY02nIQeK/Sb9KlpCPisKZj+t5apvLVKP8/rS8aj3cnIl18mz9misLJ59Ac6DMMwT8ef42MtPoO5I1YFP5up7Pfe4R71WMaMELz2Totf4JxSGsfWXUniUEJ1M4Km53hC8dDIrt4A3cYdjSPdfo2s4K35XyW/sJzka3PlUYRyEKsDapAwX/pIl9eLO2ffBR90HwNr5IFpf855ABVdXHLn4wrKAnn61c1QNXNaQj9xtNXj5EvWmqynnHjns1Whpatphn/Zu2o5ewO7qutmYwB1LGaaOZ37C5XR/uKyLiqv0s6zohYJAYZ5bjhAxU2mMMaQIwnI7Pp3zXL62FUvHF2Vweh7T+hekL2d11qlwvvWZNePJvAFs01tZCu8hoWXSF1996p9ONx7bT0tKgBbSXY+A3y2OkxE5/sKzO6JJOTj+cCKmajZWXgc9szDFilZT+oF2dH5zxuV37SOp+eFVeZJXfRkH5SSKnLpn7+e8DShiYgo1iquLHCPypS5j+XcqmdScxxR4MqFjPpRdHS6vxPdKywCdsVr7Z3OgBQ0+j/q4fd15ipaXmpHGRQ8PtZUhxfXpI002XDYoaPzcMsInob5RZn4fDMK6xwwR/sAv2VJyttGw91LJ7JSsknhY+Vqe2n97mtvwq4M6QLir15++UwXm2QiR7+efKB/OG3SB+MTMcZr3BBN9keOWmNUmQCjPUcBVxwEQe5t/fdBrnNCUyMJI5Yi2A5Lwg+p6as86t4SRwiyMmbWNiAz05zmjU3KjZE4xkGsx+vRqeuPuzpGmLXcxgikO545iWV4I55SoXVDhmp7yZxYrNUtNKJE6uJtoxMRJlKWVODAF87sg5FnHzqIxsB4pvr5HrbbVmVis20uNgBVVWynpUicxbErC2oD3FuvTiZPfg1Sr5YBjuWMG3lQYmq9JGndOTUfzngwvqI2YDhZ2r8V9jUaai6zG4QIN0u2jgzQzCuQ92QZD9kbGnteBX4JXSeYAeeXmQF7ZoroHrIPkO6nSH1+kpzbUimKhkcB091Rgg40vu8gWY6hcMVSFMlgIxm5bKWew3wuAKBM5wffC1GKV7ycD9L8SiyW0TktCokF5YkwX5s5/AwkgdjoiHnqrlQLr+u1MqWbBCooXkYF5165tZbLhpDgvSrbuRSrR5BNd18W83R2OVk83VHApz77Y4Jqz0rQbBh1LdAhbeg3HJO1IXnrXCevWCL8yx3Medn1+es2mXcPtWB4xbkZJ3t3A9SnnD1elVJC2s43KCxef9P2O1f8tdfZwYTodDU7lFkHh09E1plLDsKqmw9L3b8RDtrQCe0vXKxMH0pVeRqGblVQ5TtP8BX/xU7sCRrMK/Mr/k+9hRW7feL3Nl7Od/xq/AAMGv0w9zm0xz5swxaUhHmDq9b3+Ul5JIYuWITJEWQqL2NLr4XwI5ltJYpv5qozfvdPB5e2P9zBtA/NXUQKb0cyL2xze8LPkHJECvC8ufEiDNfbiLaR30uL+zPdE8QRcMjiVMBeLCx6L4ufU2m5ivImwQs6KQHr+MzdQ5cXoP0xQsM4Vclq0SLDBef3QOLZbH76nGvKmj6+LMvmuyPSqjrBvkFC7jc59p0lXFTL9S41l98ozFZItv7I7eoFCD8zhtoKW2zTeedvy28EErajpUnHtFCTn4RpC8uxAbGXe0Oo8T3teN701y2QnNIIjgHFs6rKWWygfBuJGZKvzHn340QeKHdzXkBtxrdSZgjj0+0Q5QDD5KLTkfF221PJTACa9tLPpkW1ufjFr5VM18gl4qIU+I/Xep4SyEu1cx4pT6Wr8KU5J5q3DL8FbAPPXL6h+txGUA8589jlknUYteHnJeLsV5BGadSZ+dhFMtWW39sr2DQ7PPM6QccmMkOQ6Fed0K/K6DxSmuSyWMcEg+0Ax9vx3fn8kS2fWwnSqmbmdU23LBELQfHhapL3VderRMxqljw87ttund9e9Qvcp3+5QuJ8sChuOs+XnhrBm+0hmrAKDfBg5i2rMRN2OSklvG/ZFJCf/ZXF+01ZQOY+5CMwyR/POzsDjqz9FWfjfFdivj2C2z7OZUQsjN/ak9rB4cZEzMTsSXnGdyPdF9ecTwQFVii4Ll7oC1+TIGGuEjWfg5/LSaraXZ0k7jFAsu8P2gKR2VlXWIvhvzdKojZgf6pd/5yA41pMKDdCp927We91SPtT85ddR3K+I6YhizITV+x/P6UmkizudUGUBotA9EtCyta5IbKr9sq6kzKP9NN0jR3DGtd91bmpThWVtAoeByIsUunFvtP97q8WXHIBKRF1pExGtHzaiShjJigCXWvP/egTC85cbdUtRyWz6FgWL3aSW4en4iBhIxkG7PLN8vEbHxuitdUmPt2x6l3LI/aq7ozDvAiz+ZHx+HqADrpHHWDS0iZ2V7eIh5xbpUhVeeUN8X/rF06kw7wr1Flb1YZ2Am436VR/EL82QOHHyWcatnEEu7hbiBKOl7KTjqv3UC72ZGQILoqaUWBNWCcMT37ZfrqsgwhSc+gvimmD8yBTaHjFZrBtdKNmPdq5KI8Vt0qX19N7RFekQ9zMQV6Rrcxxz7GjYkd++4h97LPPXgAfL1HLdSBqh5XCnh9gO9LiRnohI+ghfO3DwstFeetT8ge8+fwuxzAzoZtEKdDFYpxuKEeAp95202sePM05DY3IRP7JLrkBRXmRZd2VCYFjL+b01xUy1DWetm0SCumqXdXN4kpshGp4xafKPFevBDwDDmkuy3M8rbzaquI4XjS/UNFHUaJu5sjqk97K/WNTn5vgj30O+gSw7qn+Pmv6dKS2ChewedmNQN4fBC9nOaVPIsw7Ok3OwpHrwtemqNv0bHHFStncRmDZcikxKdpPEceAW1e7kxnzmyqp8pkJfXYSdYAciWKJ4rb0hjBOaFSa9g7pRupBwjYHF1U+RTfoXJXgKtXjc+PhYl9K+drboV/pLZ9U3nurgcnwGwTOLWzV7sNJHn6KUBVjWE7PAIkPjxnDDb+RmVbg59mi6erS8X3uislY7omax8CPszHkWpNMct0M6xZ7wFC27IZE1NsQjRLpqQ4MUeT0soWpqt0bzu8ExFc9FX3Scs+r5V7i5Ek3xcME7ToWjCy+T0UrnjFzu7CFvRWW0GXu14m9VZUVjWGy5d4ROoCo2d8+dNDm3QrxI9pEE8vZwAkv8QZADVZV2pIMZxEwLoapKtpvtTYclxJ9Un1qg9+dDU3rJ2Z0qpSgaO3FzrLsKPBlnv27zmdV07bbbX+1WvNh5PbYyCnJZUtZgipWWOXr+yrWkUqy7qtH0px1x4/w6bnPi9UaDUove9Yvzr61cKv73dEzb01sHgWJLn+UQHCKIG+bp2GY7PApvlcXK3sr5i4WMq/gjC4kLqp0318vbg4/asFKEykR4tbd6Sfrm3NM0f/JrdNl1DtjJFrzr/7ImUWllxxRNy8QAQk2Xwhw07AKDV4zps2S/zbcVP0ZCX397mvMJBjgmlXghYKSp1qeqTGRWo4c8xq5chHJOdK5Ia499/t6ocZ6gOTRr5HXDj/X5pirOpkntj7OY3sqlXl+C+ocyHP6e23p+GXEdgLuS2RVyZ7ZftAfOpjl+rLcNRHxp7yvWfLicuLPa+zu4oGb/xoPa/rcD2hL1T1X7Z8tRG36bn+zzaQAev8jtc9/UQyq0PU7Nht7RLAr54PERUj6Dzeb/FYkH5Mhoup37NtyfObSrXB7I/z38mO+3TlhtW+1hgv/FFYIEyp7PF+XJti44iF0M4durL+9oEMbIYspfbe/bIkRbMzJELpz5cN+ggufDp4/Jay4r/YOArjNH/s9YVRveWUtXbu4/yWh3QkOY2dGzGVWUHh0Si+3WnO+etyREZbgq+f8qCwyRIMYYCRgW5A5oUzt9qupDxYV5sqIwOAFHkLA8R6JDRgqkaahECHbDApNP11Xnn9k6t1kerxPfQKjeFPA6Vaprvpu4gSIoUR32sZLNEVlkbWkSVcEM7pczP1GxzLvPKqFjXd+Tx3z/3n5wndkA5/JSRCi0vkzXw/foAcuqnGNWaKZ6qpEvyk4ng0PxhHzI6sC4ZHZ99JFTq/e9/3Mea4P4Ha147CTINcNJnPN6Lnt+RuQ0gkCnnR+ja6F9/2l5wuARq5VoZZ+6oCe3menEtokzUTTlzvIZAM0kjrNd5bNs58PB+2kp42JEZKyod8V8Cu0/vJapQo3Gil2Hy9Nu4obGB4J2RLfjpiTUl68fxH017mrLL/WS9PXTr1e1mnKfo2b//Ttx+nT71vD9hvLLXqN3f+85of851+//eriGJ62H7iJMouvUMgnXv3n8xI/DAn/81vFvt1bHz3s+vwwe9o+ZP+iiZX/z8WRf/a3rMf952+/hpPettwnHD2Vxas059Gr/yXN8qzh32P9i2GWtOtYfy6csF8EPUcF6X8K86Ow/O+xCkj0q5yzv7K9lvpXpTXf6Hb5aPQ/v/2LRHkWuD39uCTBjqw48G9TLs/8/z1WQXAMsSv6c7w9DvgDwPxNSze0OpGO5xGroa8XFfQvmX5j6P7/CLuJfNddPQUK/otdaNh/aenE7MrUh+fQ0cRri1Yg3/13sOtzbPjtJURnYLElp+X/O0vrWsNBOiVKkmjRRQuL9/472FVVJN4LxLvWLq2J/HeWdn/KCnP1BMkpSS6Cndp/CbtgPbURZMPNxUlyO/S/s/T/voPp0gFw+34Cl8UyxMn3cQsjGJ6HwQJy6KGbDzYWowkD47l2EdN21uRaBHeetDDfzKlPtjqYyg9kUw1cy1JB+xHHcGKZHqfho8pBXofXIZYeR+CKIVbWE0t8Ef8H9utSL10WhZypUcb1TzHREfNPfj9AMHtkyPVxuaQ/7K2mrBPpvPY5HflzDyS5PpvWMg5/2aArndJLSeS6NsIa7Puz2tJt0d+JbCgQ2R3tN8VY4DGCF+YKFl7Ggq02bKrpTZMuoKtU19lfmnXATzsYHHJ1uNdZXTcT7HArdO+DeO1CdMduVst4gJItFkNEEBDHTh6U0qa6qb+HsUGgmA5s3o2Un/CalVMfxq0xc60No82zyExo+9okEFawZpnkddUhcd2VfFfeYtBxBRZqVup3d2A+PCtT7jvoLglw8FNMc4m6zdyWBl0bS5khGPhU15XtN+EpgWM5vpykn6JlfsE26Yt0j2RwYHXuFfiyBbkLhKCWKj1bAoFbx/JfKCwI6m2xGIVWhIorEuWpUGV/5RajusI6BBZTR2GLFoBEmqCc5Y//ejd+NbYKoCf419nTD7awhhiGXdUED6BihK+LS1SszG4sorTtCVEjB21aRC8VzaYjTghK5Hdb2Mfjfy/KuxDfdBnp0G0CJnlMGHI5uPpRashATuUWjzEvJNjiytiVin/Gcy/PoeTvDxVX1vtNnXxusME8U7lx8w6PtX/KhBBImS6DafVT1NNz9iWGlbnck0CjDVrQ97rd3ezznezXpx766VZ3IiCZOL1DBc7F0fUxTlJ8mvnTgXU/qFHJomwlzDNdnNfGyoRhr051wB8QggqNdGxTzX4J2wuI77syh3sy6Td1V+vAVtS4pL1VOaYXmgtoK/5NN8/7tO+rs85L/AL0qwn5ST29JoYlGkqsfn9EzVzlVZxpMV1ToxBdVZQXnhwxGl7hXSma6h+KyDUCbUZh61nkS+P0SlNoOJzyIejWwhTXIpO2pX8YJ+V0WzqQAkcRmMXUWASxXfcRfds1JYc8r8Gsqzam776/xUjgIEE1zfZ1hpWtoOo3R9RU0HkPvEvrWPQ1d3e2xk5oHX7LkqWes1foH5yiqK+No3pAZI5iqbFcLHtnipLFvDHugndUMiy826rbnJOo1K7rF+dcJJrWEnbUXRGMJmeC0VB3mi4IR5Y4RubaGz6bhT2bfWioH7Bkc5L0Vy2k9g/DfgobZ/DIJtKesBM/SCl1/nJeHNE4r+tvvTosBXEmf3XiLn2LpSdR/+nkTPKctFTl/3Ok2qF/5Adv+Jsu/Xse/F+SK4UL321H+i9ZyM3v6r//ZbheUcKKElaU8P9pJUSW9A+zkQz2eDj67HUGB8cgH7MfgjvoAVnnfk/5Bb63IpLpOvqDgpUSYurU6oe//x65QV5QBWhd37/bTZzxmPnSaqEfuoTY/U/hwNl7zesHso/J53a8ZDBRgtrBcqr9WjsQMJzG0VOvH04Eeq/55+LR14D+A2YemX7rzULvTAGfaVVAuG2QkmutEqfFxHSlSfQQlCbiEgTzipb16EzT3zu4/vD/DzcesHp4tAge7SAF2u4cL0mOcxB26OtE8qbXw+04lh7l+se+dGXusKIcVqFM2M5Wry+A/uGO18/9AhuKLozBhFTA9P5A8S39khAPGxVWA3M+cf7r1lB/aNJLYVWwj7V6guuCFA2w2Q7CioZ6/vH/6lZI2dB+U7tgqnt1dzz1EWbfb7sVqslvpBBmoG+7Faa8b6RYUd6K8laU97+pvMae8K8HUblTLRV7MOFfhjh1WyDnn0yPFZHGleBjhT2C62uTGHtSQy74J1lI3aQ2AoiB4d7Bw6+o86oRQg7M5a7zFiQu5Ulw9nhPVDoJvDB/Ahj2m3zIAo+btP0A9hZjBh6VETwrS/R/V1gKTUahnafu2Tl1wmekwPMTjqkfO9nqP966kfurIAdqzk4SF1c2DpmQ+83CxTlXN16bSZvyUjxu1tRxrWX29vuO8SYYndaCMHcmYz0ifNkHKzHQfnfAEQcF8uGmkRnxmEx2J0qFYPlZG8SanS0INekl6AsLANdk+exi6kGS+DqrswgFNXPo+fNO4IXbptq26QS6zC+Wdvew5J2/x5OVQj/9kSSbJGNGoJBJUE5matioa7uMJYFbN2OfolhaUlCG7tg9roKlBI/JXCDA6PYDDPVP3lQqCXhj5rY/nTeAOwdUXO01X7kN6t2C8m8IYGIFxY4fAi1KTWDxHQYyvGPyIe/gKLNHnYdrxddDK+Q0zKr4SX2m2gloUlkl4liZIntLJHWKpr4f1j889SdbzrbRrlJJIkilKtnpizK5xDQIAnzJ6KACB+Qzc7xptPKh2ZCtwu4DyV1nK7ADwudcU/BvWi99OfblCmmX+Kn3DGe+wpHQe7h1dtfsJKZUOhD5MIITXHEcR6c1XZqWiTLL6rS9j5UOMsLlAXpK0UER2q6U0LxQpd4hfSHrMYlXj/EJVErFrefPHT2Rt7Pl8YyahK6M4cmmL/biii4XHZiGlUfBIg3Ap9jLgS/RcraE200jmS2YL5HHtXejihCr2sIH3XMvx5PZPZSpDxzr0UB1qLCpFKUpUGzriYpPoGsE1o6jMFG3brlDtPkc0YTJeqpDlRHeGHyYFORQUVuJeHAKDvkwSyJzbipJmpO5xYhjzhUMkDkU0lKlQyiZ7Ak+iwB4SXpSAZku3t7kcc1rnaG/vxwyDB0RyiTSbgvWWa5s2uGyNmqSIb+pn5om5eaptp98aUhG0VLzrW+kOxz8YQQmY4ulP1UDZ4LR3BK2QopyzRSFTl91IaKwYITXFUpA7qz1ZiuQiaSBB10zM0XboJKO0Hljv/jnITiMHqmG3L1bmL+r2vn/fn+nbUC/M0qD/swNjz9E7hbu52ViBUoN1uFOsY9EoK3c2WeKhBK/x4Jb5wLHh05OGHLLBfSPbiR0Ph79CzYNm6yMC2P7ivLkYTuG0zBErBVourVhZgY5VkgM0iiHTB5/VQkTKtnXeV14Lz3GNhaLwc8MxBq4eEoepVIEh/sVb2PLM4Qd1/J68dVdJftNvd2D6e6pCPbdEoFleNi/JDyBaQi30B8C1IX5ABUTWqxqmmc4drgv9/QAsABJofb/pCoYrmH/cIsVuBI+0fc6qSJk8J6dz7XT/cOJblS69x0hN43tPie4GYcdnT4pdfG2Nscka191E4fNoIRLW0c9LuzR3e8I/aCfkCck2Xi++7TgFTSfgSP3Btbc3zmTjPwyz1c7i3lrWgZF+O00pN1RuNRxKyRmhQGuKG9FeSvK+99W3qb+LIa/14RBxKSBl32Ha5+wCtH6ZBpQT/ZkpKUwiY0u7QkS7Gz3EzY+scaA5ESJLNNMYXEz5cWmilOrZeWFFoPW0AwtT4jaPLIWZlTLzls9WVcl1p8XZoLISUDmUxHVpmxhx5wzx2p9bExFxfKFHXOuCkVZW6+WHRa20euRddAFA9VHImvshKGsz5iYnX1VIvCZsFPz+w4WbuVbJVLYPnwtv1Rqq+DYtbB9bMN3UzriJbKqqoSemgeS/D35A08RdilU4DvLMTNRG+cVOK3AaQVOK3BagdMKnFbgtAKnFTitwGkFTitwWoHTCpxW4LQCpxU4rcBpBU4rcFqB0wqcVuC0AqcVOK3AaQVOK3BagdMKnFbgtAKnFTitwGkFTitwWoHTCpxW4LQCpxU4rcBpBU4rcFqB0wqc/h+Hk+BDVVV/fDUfsFSEqbiDL+MH8RfucQYOS77T4LdFzCmkP7qnFM+lB0xuIufw8WUfGQK72X5zzOvOv79an3lrieETIkmI8YAKwd2rVe7EfXzz5uaZvtpd61WT2K4gOAspm6zX4U0FH/n+e2P/B39O7K8zynoKy98A968bEzfPn6jGP1WQIF4gxH0/xrKtwocfMpxEmR9qLFVc7vX87j8KtFdT7S9Ue74wudrZxFno9y16ff6O9MdvdR5YroO/8Rk6nSOuN5Yb2vJXmv3rUkbRiDsTDesfKlz4/kl5ofqueuY39RmyMDeOXphBB+N5n/E4OAneWwSfajYvGD+IUkNponRQ7cevPlz1vUTOW8WedrbpDdlmKllfdGBy/0CH/+Oeb90sUR/GsWYwFImORhSLmHQI70tCMHjaGnzlistw4U+aKAMUWbJP32kVqFHJbelbsV59kpCZ6jaNoYN7wuPC1Rphb4Pisu/3pJxOsBcPfTer2eaGhBsBuE0xJjaq8rC6eGqjHO0uU5k3ERPMRLzrwMzcwnQgeJOYCHKH4Pth3YKP0hlQGBELHKuu9n1st/eXVUJ4szRKLnePCfNWaStyrqy27Mh0HDEXhIRwR+0oBzQ4ZUoHPlBN7qMGKxkIxnhHaOrnbPbtyZKcmm3EL5MD3cQuluf7xTekbpcjOn4+05i59qoFVPCFMvUhM21XD/AZXzQRyxZ5Ewg8pxeKoo5za+OqRitwnyt8rhVasxCM3srS+FhnPaTSofPhESR2OKkBkzlGejCZdKLV5HBz1ix6/g26ex40qrjDDb5/ABv8irrtp+v0Dg1CLVY7H6TRv1OEKPeCQElQKkKYdRWmBCgTUbsa9Rp37Ie8682wS8a8NOr2T15IPntgLEjPdfH9stKxLkrGIVreWh0iDRlzthtMrEDjIXFwXLSrEQA0bVrg370x9T1dZvcxabmI1I0owu1mRL997uZksdOwK5Ah+zjH9pBzw52jW3J2q0jHR5RqFfbIHQoxtmUyxIvJ0I/VbfoaxsX3amX0Le3+RLKDI9i9V0tg8Ddvujg3A9zV7qG3WSQHTIZn+03p2yZjXvCHmQvPD4k/ZbDoCyvO202ChxQns3qJxVP2Uzi8VzfE+KPFFeB0UP/wO6udXgnKGEVXszJ9vDeccv3i4DBdLzkoe27K/6a0Ng8klaei651jpPLJZ7X72tQWelKM+C5ajilZov+IVeMRs4+95t0QoKPRfblHGtso2ZqqHEIP4faktW3MQRQZjkyh1mGV9nw7mjeKN9mPXxGkGRuJxTZJFt20EvpkKxvi+OxMtwbAUQGFHUhVRBHevZrlnGpUfiT+qWu01lrJGNroJcdRqpBDNV6v9gC+1DyeAu8wQO4LN774ZFtLFwc4bX8fxQD4lk7vfBkYh6K+or0/jejJxy2JUwMbP/9BcQvkVYydjvf9HEypwGHKXiGz5TL5XVdm+AVS4L9if9p7uKXMUSus4sSnrurmI2ZR6ehUY07p1ONgB81uLxQ0uO8zO2KBbWWy4F1z3siylDLu9WdYjsE3MP68Pm5+9VEOEu14+bIDnuNUww3/pKJseHC7LKr3sOC0u3IY5IO4GbXSwmr2eequeR9S5U1CBrPFNGwuNZ05GTQS3nqF/18tRkTy9uL6D1QaHWROdaNzLcgzUIZh2Ps35Wz/0cLu6XfNgg98VZDCh3QqtkDC/Uv1pc+H/dz9UZKdSO1IiM/Pq8n2/VAZmMx//9OshLBvopAfRywVwepsk/zN53NwbS+76FMum+vI4fFYvgus3KtTjdXNodJa6lOF5MZQ0/sTueXcu/WjKjPejFNGeLR4/04ADGOrHGFZg9UjXkxqcYpLb5SxxxJd57BiMnEE6sb+K5LPHeyNuKZPR/QLMR6rFNOGApNC7Y0QyffjiqUNApRbpC4aDdqPqwK4gxDeYE8Cbiqj1Ji+8MmKd/FMgMML/NA0tamwdrVyFyWR+gA/npf3eurBfVQNPbPSNuuO0beCpIjh5gc1GT7Uol0f5zVC38LuGzt9wRX4U1y279/fNthEr27WsUOZzeg5upQVNMVoJPgktBDpLYwMbh7iOYzN2jKZdeU8Vomivh525bbpix45tcNkUqbym9ZrLfo+cx0l23V8YpumOva81qykHwY4sEy6fjpQ54+5vJ8o0hVAB4Qx47Y8T4AgZxvOa/FwvoPD5uC55iT/wj+/2FMdjBrfx4Z0WwHq06SnPvQPexVUYmP7gAHvNXLwjQvP1csDK4jx3/iSK2IDoD3tvMbNkqeHKP7HoGTIPMq4EoTU5DZQ5htKualYXzCzaIZbQodSzkQWFshviXAluby1CIrQNuG7K/+XsIMEIHomNJmYNhlPTkf6c4pRzMkO33ljJMmkmNt1rpgKonH5McztRrrF9h7cuKhlD+EZOW3LkJyJWVOId8bF8z5gbth4OY0lFmPhYwmTbl61M9kbMnmPzmRYRKf7+9DVUP3JZ5sywsoQubSHxBbq238H7V1rmE53MnmoUt/uNBLCfbXLvFPIsBrSHMYx1t2NpMRr04PrZxlBdIl3csaujZdG/BvHvJBKLc/1kVboAlbRCGOCkz+HEjVh6nEd9a99mPGcBtq3Rp/vuxtwjsMTRO3h0UtECyuzUq/3DVW4LYUP/D0hMuJK8LSDUwOGUjYJ7/PK0aHiXTzELb/iht2WXps2BMBMX9pIlcIXsQzTY2sWJqQW/Gy1uuReFVfl5/kk3whRB6TwehUOuVbMFUYntsBY3MZOuarjdpcIWKYsnpGyce5SwcbzRSQWPDgZQuadBIZ5L8CSgIwZR2x0zaR0WVvwnHyu4fisvouKl+A7ECfS3+7UcSrqYYu0214nSDIKJwoaDpywsybE0nGdJbu8aFHpkyeLg4FG+Pc7Xbsf30oOCOWeBnWPl7/9NhjKbpiaCZxDpLk6NCjgD45LmlNpmPlPeygvEi/vA8By9mUecl+bwSxhHQnhhy29HdTAU6clo9qj0v0peShYxghO7ZimLOpGfMbce98tXz/W9eJNXLs32rFaOn6wQ5I9dWAy4yF/MO0A1PhBrPtj2ivG8HKDyF23MEQupmiqPIllyIURRO55ABVXQ+CY97MPsCJXKG2oFtPnefowPKVkYuK03br8bCvJUGrHYzE69zSVZpHQRrKLwJoCsSn5R1OU2jOqm8vQuR79w3/4TWEWZjHBgm/nbbg5Ejy/36dejhxywi1HDBWdboF519v7vrzBftqpsBNFb8rgxNjGOY0C7yfaD3HdsaMNofC8b/JWZ+81FniDlMucNMpqcsy6kgmfuR3VMoqEM7+3UOovgJmT4uKZlJYzaeo28WDyrmkLX83gMcD9cMxlHqd6AMgL6vVPjbFFNZKu4IY9wgy5afVD0ekLCzEPj++wVL5r2KQnNYqD3Z8oJqvMrM9lMyiUr1dkj9shB+16v3ADwOyACuW5NOWXCir/2MYRZdvoELYF+zW+a8bCvHYnSOxSi0pvNmY7uka4X9mX4IRZRPyOrmGEkuC2lXY0Y/jtM3/CBofnram0hLbSR35KazUcbZXZhtxHj4N+5c5v6tHpbP8ATexsD3x9UvIAWTaZ/mJm9l1zBteKYqY5qoPAt2HpfPU+L7TBzNL50tiikHQvCJk7jOYNa4g0XQ0b5gQjacE+hNqOjt0OIVS9LHWFDnZ1p9NFKfVCjG+LxkEg60abhR6I9mLOo8Y9wRLQRTEk+rtjWqx+SxZ7Qq/8lfRQ+pyRUym88lt2HOl1YOK9DilwnTkaId+EYwNg+IRGcB7vrpRsYr4paJrdR55PCVD8YmmHHK/I5XUwPtLX3Ejf3XIyBJdFO93v3vHmnCyKH27sd81RwTyq+fVmD2dFKDTJuz++3R570ZkiSZva1JmgkYdB7m3BKWRiFzISNRp8SsiZCRMku2eNmkWQTb+lhgEm/VsSj5kqLvhg5kuHgPdHB4MKrBcF/zwxJLc9gpt7NdCjjpZmleNrtw3bdjdGIwfz01NYnXscZG4sPoOikKB0J4Mu5dhjCBoaYfRP3kufrB91kFa0sy+VkvPxBTU1wnFNIxv73R/YP2vAkaPT7/hNzdIw+PLzvA4+syvlVknNV43zVY4OiuCzNVqF/QZenxSvb4i+KVw5/9D78dxQ/4c+AcPRoUYBQXu3x9POS66ikqC+9vww/VBMRrOVeI1o4diLD4xruTrV5HAnWVFOs62ezlNZxJPbPfsEyUYzRSoBWXrblGH/iwJekvhgds878452kyf7xqGQkx1IfdANcUkySQezq9B1x/sP5covXwY4octe4UQxhSe6kcPh6U5MOKLbBNLaytJBqEXaUgKuDwRp/CEbdUvPSSCZron7vl5ooNJVwnXOlgjmFgMKvcblKRTJcosIYuuAJ3WuNV947S5ZJJpe3z+RuCXBuro56NcQydkLu7MREs7znb2ZT3pwU6n7LYgPYdLMgbDhLzcrJMypgCE1B6lt9QJnA365qGDUWQWerwEnl4Tpcg4OlMRBwt7nDwJ9J4ECWhJ0Rkux5FURn+hKBo6qPlPm9SvjQlV6PSYUPNjhx9znvY1236cjF9gReMGtS2MSrRlbejPIaBAFSsit9K1Pkzp2WzZ50oCIy+ss0is4Q2uFjvCGIi/ndCaG7d+WSeaaL/pmVX5PlfICU9lXY7tj2PH7yAIAnSWFGD6Sc50fh8a4ZoyeCjb2THqMxj1MgQYXvEBb+FpMaO4MeFbprFk5QZBoeBD4wMlVOQ0yf/B+Bybs7esS3ZsW24hpzq3vTi24OB6gBZn9uzcz/Ym+19dPiD6xQA9+YPSp9ChhLPGsy3O25mrme1xQfoFJjIejL+YqKnJxbMkv/DepEgv5tI6t7L6Y5vfV83PEswxwFye4xYLhO6JdPsWFtPDwE9GaySWere+aO1VLEQltRDinwQ7dSAluvTRdcuRM//BgTTNU+XHr52N649DsQ8CfFwodDgx8O0D5LI/tvQEv2hkJ7TjMrvR25HwlitHphnF8v/q+5y5ASnQ6/osa/gV7zUPeGIk31nBVl2eCf2Ji8vsIMWKe6GjLeBGW0KZclmvSu5DeHktJ4yZ/UVJBpQ9FXLb0cCWEeH9b6urTR9IqphjYzLGIt3P7OFkmQ3fXO2db0llTl6ZLC7+MbpRq2pfzzmQ626onymFyImCEIvhoehmnh8J17Hd/7TcluKw2ZoMuPO8mt1CZU1jkdkEDceuIMZ6fiTrNAGIW9qsr+B9U+QZ4rfrSdmynnXYv7yMIcG8NhXjt9suvEoCokLgEz9/LQdtQtif6rU7cjfiyJ+IyW+Dv9/z0RFsf+3ZzT0eXZrES/goa8krqza5EmzGdSb5Y0B4qsfLltzUfU9E1CU6bA2491ywiWX/Je9bZs+8K8Iq/DcHTCJB3c791meC76xUhjOZgPKfHfM0HymwKpVxhE98NHm+Obzu5TIWmXv7mMe0zBeEmctKpib5n3o9bbjDTiU23RCAzapo7mBm2Timnb449GHv2AogXP0jlmlMvD8wEIM9yNXkDmr3nb28rXWemOXk4SNWZ2or5rtYxJKZ6yS7zomNnuNdnGib0hL0synX80ZcOt9RQVzY/LQ8OFmTc4UTSAPYdbahD7+flikh5W6VRSjOB9LwaP54TQGGZYoyZgeAu53Or64WVcuab3UDJmIegZcomnVVHKHMfS6OgIqeXrUPJd9yNfHNMOYwab6B/5cPGycHa8/GtN5epeDkHrvkj1mQqhRFuDvS0vbp6+arWpe2Xm2OCFjiXprMeXm12E0lWpi5XDWow/ZTGvLIJRWjnZ4kRvqoKrIsTF5cbnbMzXGznTzCI74105nXfCA65oh0S4fiL5zq9ZetT69fzB0B6A86ELGyhOrp0+jU/O7yK/8+vxyyP5h92vvZ/AVBLAwQUAAIACAA2ej1G5QwkXU0AAABrAAAAGwAAAHVuaXZlcnNhbC91bml2ZXJzYWwucG5nLnhtbLOxr8jNUShLLSrOzM+zVTLUM1Cyt+PlsikoSi3LTC1XqACKGekZQICSQqWtkgkStzwzpSQDqMLAxBIhmJGamZ5RYqtkbmEOF9QHmgkAUEsBAgAAFAACAAgANno9Rlp/uZk6BAAA4Q4AAB0AAAAAAAAAAQAAAAAAAAAAAHVuaXZlcnNhbC9jb21tb25fbWVzc2FnZXMubG5nUEsBAgAAFAACAAgANno9RkOSXlLKBAAAuxYAACcAAAAAAAAAAQAAAAAAdQQAAHVuaXZlcnNhbC9mbGFzaF9wdWJsaXNoaW5nX3NldHRpbmdzLnhtbFBLAQIAABQAAgAIADZ6PUbmAaj1tAIAAE4KAAAhAAAAAAAAAAEAAAAAAIQJAAB1bml2ZXJzYWwvZmxhc2hfc2tpbl9zZXR0aW5ncy54bWxQSwECAAAUAAIACAA2ej1GmQy4XZ4EAADMFQAAJgAAAAAAAAABAAAAAAB3DAAAdW5pdmVyc2FsL2h0bWxfcHVibGlzaGluZ19zZXR0aW5ncy54bWxQSwECAAAUAAIACAA2ej1Gvg82P58BAAArBgAAHwAAAAAAAAABAAAAAABZEQAAdW5pdmVyc2FsL2h0bWxfc2tpbl9zZXR0aW5ncy5qc1BLAQIAABQAAgAIADZ6PUYa2uo7qgAAAB8BAAAaAAAAAAAAAAEAAAAAADUTAAB1bml2ZXJzYWwvaTE4bl9wcmVzZXRzLnhtbFBLAQIAABQAAgAIADZ6PUa45zzyXgAAAGMAAAAcAAAAAAAAAAEAAAAAABcUAAB1bml2ZXJzYWwvbG9jYWxfc2V0dGluZ3MueG1sUEsBAgAAFAACAAgAg5n1RM6CCTfsAgAAiAgAABQAAAAAAAAAAQAAAAAArxQAAHVuaXZlcnNhbC9wbGF5ZXIueG1sUEsBAgAAFAACAAgANno9Rrd+K21kAQAA7wIAACkAAAAAAAAAAQAAAAAAzRcAAHVuaXZlcnNhbC9za2luX2N1c3RvbWl6YXRpb25fc2V0dGluZ3MueG1sUEsBAgAAFAACAAgANno9RgH8pMlMRQAAzqoAABcAAAAAAAAAAAAAAAAAeBkAAHVuaXZlcnNhbC91bml2ZXJzYWwucG5nUEsBAgAAFAACAAgANno9RuUMJF1NAAAAawAAABsAAAAAAAAAAQAAAAAA+V4AAHVuaXZlcnNhbC91bml2ZXJzYWwucG5nLnhtbFBLBQYAAAAACwALAEkDAAB/XwAAAAA="/>
  <p:tag name="ISPRING_PRESENTATION_TITLE" val="Presentation1"/>
  <p:tag name="ISPRING_ULTRA_SCORM_COURSE_ID" val="BB7C4168-4E09-471E-A5C5-27A130287E3A"/>
  <p:tag name="ISPRING_SCORM_RATE_SLIDES" val="1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RESOURCE_PATHS_HASH_PRESENTER" val="d515576616517e6efae99dbcd4533096939297f"/>
</p:tagLst>
</file>

<file path=ppt/theme/theme1.xml><?xml version="1.0" encoding="utf-8"?>
<a:theme xmlns:a="http://schemas.openxmlformats.org/drawingml/2006/main" name="Atrium Windows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</TotalTime>
  <Words>917</Words>
  <Application>Microsoft Macintosh PowerPoint</Application>
  <PresentationFormat>On-screen Show (4:3)</PresentationFormat>
  <Paragraphs>274</Paragraphs>
  <Slides>40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Century Gothic</vt:lpstr>
      <vt:lpstr>Times New Roman</vt:lpstr>
      <vt:lpstr>ヒラギノ角ゴ Pro W3</vt:lpstr>
      <vt:lpstr>Atrium Windows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Presentation1</dc:title>
  <dc:creator>Scott Williams</dc:creator>
  <cp:lastModifiedBy>Steven Huff</cp:lastModifiedBy>
  <cp:revision>115</cp:revision>
  <cp:lastPrinted>2011-11-29T15:59:29Z</cp:lastPrinted>
  <dcterms:created xsi:type="dcterms:W3CDTF">2015-06-18T14:34:22Z</dcterms:created>
  <dcterms:modified xsi:type="dcterms:W3CDTF">2016-11-07T16:49:46Z</dcterms:modified>
</cp:coreProperties>
</file>