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6" r:id="rId1"/>
  </p:sldMasterIdLst>
  <p:notesMasterIdLst>
    <p:notesMasterId r:id="rId13"/>
  </p:notesMasterIdLst>
  <p:handoutMasterIdLst>
    <p:handoutMasterId r:id="rId14"/>
  </p:handoutMasterIdLst>
  <p:sldIdLst>
    <p:sldId id="310" r:id="rId2"/>
    <p:sldId id="320" r:id="rId3"/>
    <p:sldId id="321" r:id="rId4"/>
    <p:sldId id="322" r:id="rId5"/>
    <p:sldId id="323" r:id="rId6"/>
    <p:sldId id="326" r:id="rId7"/>
    <p:sldId id="330" r:id="rId8"/>
    <p:sldId id="324" r:id="rId9"/>
    <p:sldId id="325" r:id="rId10"/>
    <p:sldId id="327" r:id="rId11"/>
    <p:sldId id="328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99545"/>
    <a:srgbClr val="000066"/>
    <a:srgbClr val="FF9900"/>
    <a:srgbClr val="924900"/>
    <a:srgbClr val="824100"/>
    <a:srgbClr val="CC3300"/>
    <a:srgbClr val="CC6600"/>
    <a:srgbClr val="777777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74"/>
  </p:normalViewPr>
  <p:slideViewPr>
    <p:cSldViewPr snapToObjects="1" showGuides="1">
      <p:cViewPr>
        <p:scale>
          <a:sx n="76" d="100"/>
          <a:sy n="76" d="100"/>
        </p:scale>
        <p:origin x="2216" y="12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tags" Target="tags/tag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CC667F4-163C-4798-A5F1-C0BADA4ED92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24A7C2A-0878-4AFC-86EC-CDBC0D184B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79853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91CF36D-993B-48F6-A1DD-28BCFA63F4A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A035378-0011-4610-AE60-383F6FF60B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9224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135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949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197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65" r:id="rId2"/>
    <p:sldLayoutId id="2147483770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0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hyperlink" Target="http://marketing.atrium.com/safeharbor-marketing-materials/" TargetMode="External"/><Relationship Id="rId8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hyperlink" Target="http://marketing.atrium.com/videos-for-product-and-installation/" TargetMode="External"/><Relationship Id="rId8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hyperlink" Target="http://marketing.atrium.com/marketing-support/literature-and-print/brochures/" TargetMode="External"/><Relationship Id="rId8" Type="http://schemas.openxmlformats.org/officeDocument/2006/relationships/hyperlink" Target="http://marketing.atrium.com/marketing-support/graphics-and-photos/photography-beauty-shots/" TargetMode="External"/><Relationship Id="rId9" Type="http://schemas.openxmlformats.org/officeDocument/2006/relationships/hyperlink" Target="http://marketing.atrium.com/marketing-support/literature-and-print/feature-sheets/" TargetMode="External"/><Relationship Id="rId10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hyperlink" Target="http://marketing.atrium.com/marketing-support/literature-and-print/price-lists/" TargetMode="External"/><Relationship Id="rId8" Type="http://schemas.openxmlformats.org/officeDocument/2006/relationships/hyperlink" Target="http://marketing.atrium.com/marketing-support/literature-and-print/warranties/" TargetMode="External"/><Relationship Id="rId9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hyperlink" Target="http://marketing.atrium.com/sales-support/accuquote-tool/" TargetMode="External"/><Relationship Id="rId8" Type="http://schemas.openxmlformats.org/officeDocument/2006/relationships/hyperlink" Target="http://marketing.atrium.com/sales-support/pitch-books/" TargetMode="External"/><Relationship Id="rId9" Type="http://schemas.openxmlformats.org/officeDocument/2006/relationships/hyperlink" Target="http://marketing.atrium.com/sales-support/promotional-flyers/" TargetMode="External"/><Relationship Id="rId10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hyperlink" Target="http://marketing.atrium.com/sales-support/training-and-pricing-sheets/" TargetMode="External"/><Relationship Id="rId8" Type="http://schemas.openxmlformats.org/officeDocument/2006/relationships/hyperlink" Target="http://marketing.atrium.com/sales-support/ipad-downloads/" TargetMode="External"/><Relationship Id="rId9" Type="http://schemas.openxmlformats.org/officeDocument/2006/relationships/hyperlink" Target="http://marketing.atrium.com/window-wizard/" TargetMode="External"/><Relationship Id="rId10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hyperlink" Target="http://marketing.atrium.com/lead-generation/door-hangers/" TargetMode="External"/><Relationship Id="rId8" Type="http://schemas.openxmlformats.org/officeDocument/2006/relationships/hyperlink" Target="http://marketing.atrium.com/lead-generation/job-site-signs/" TargetMode="External"/><Relationship Id="rId9" Type="http://schemas.openxmlformats.org/officeDocument/2006/relationships/hyperlink" Target="http://marketing.atrium.com/lead-generation/online-window-sales-guide/" TargetMode="External"/><Relationship Id="rId10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hyperlink" Target="http://marketing.atrium.com/windows-101-video-series/" TargetMode="External"/><Relationship Id="rId8" Type="http://schemas.openxmlformats.org/officeDocument/2006/relationships/hyperlink" Target="http://marketing.atrium.com/your-atrium-program/" TargetMode="External"/><Relationship Id="rId9" Type="http://schemas.openxmlformats.org/officeDocument/2006/relationships/hyperlink" Target="http://marketing.atrium.com/sales-training-video-series/" TargetMode="External"/><Relationship Id="rId10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hyperlink" Target="http://marketing.atrium.com/installation-support/" TargetMode="External"/><Relationship Id="rId8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hyperlink" Target="http://marketing.atrium.com/product-specifications/window-configurations/" TargetMode="External"/><Relationship Id="rId8" Type="http://schemas.openxmlformats.org/officeDocument/2006/relationships/hyperlink" Target="http://marketing.atrium.com/product-specifications/performance-data/" TargetMode="External"/><Relationship Id="rId9" Type="http://schemas.openxmlformats.org/officeDocument/2006/relationships/hyperlink" Target="http://marketing.atrium.com/product-specifications/technical-data-sheets/" TargetMode="External"/><Relationship Id="rId10" Type="http://schemas.openxmlformats.org/officeDocument/2006/relationships/image" Target="../media/image11.png"/><Relationship Id="rId11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 bwMode="auto">
          <a:xfrm>
            <a:off x="6813993" y="579018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33448" y="57297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i="1" dirty="0" smtClean="0">
                <a:solidFill>
                  <a:srgbClr val="C09E4E"/>
                </a:solidFill>
                <a:latin typeface="Calibri" panose="020F0502020204030204" pitchFamily="34" charset="0"/>
              </a:rPr>
              <a:t>Marketing Tools Web Site</a:t>
            </a:r>
            <a:endParaRPr lang="en-US" sz="3200" i="1" dirty="0">
              <a:solidFill>
                <a:srgbClr val="C09E4E"/>
              </a:solidFill>
              <a:latin typeface="Calibri" panose="020F0502020204030204" pitchFamily="34" charset="0"/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85436" y="2438400"/>
            <a:ext cx="8829964" cy="4103252"/>
          </a:xfrm>
          <a:prstGeom prst="rect">
            <a:avLst/>
          </a:prstGeom>
        </p:spPr>
        <p:txBody>
          <a:bodyPr r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For immediate, open and online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access to the marketing materials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needed everyday to sell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i="1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Atrium Windows and Doors</a:t>
            </a: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branded products, we offer the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Atrium Marketing Tools media site.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This website and the powerful tools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located here are designed for the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Atrium associate and the Atrium </a:t>
            </a: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customerassociate and the Atrium customer. From brochures and feature sheets to price lists, warranties and in-home sales presentations,</a:t>
            </a:r>
            <a:b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this site is designed for the salesperson and building or remodeling </a:t>
            </a: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professional.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b="1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And</a:t>
            </a:r>
            <a:r>
              <a:rPr lang="en-US" sz="1600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, our dynamic learning center is located on the site!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Please take the needed time to surf thoroughly through the menu and </a:t>
            </a: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folders.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Each </a:t>
            </a: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marketing asset has been developed to fill some void in the selling process </a:t>
            </a: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somewhere in </a:t>
            </a: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the supply chain.  Not every item will be needed </a:t>
            </a: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everyday,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but </a:t>
            </a: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you will be </a:t>
            </a: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surprised at </a:t>
            </a: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the depth of the Atrium marketing </a:t>
            </a: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program</a:t>
            </a:r>
            <a:b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and </a:t>
            </a:r>
            <a:r>
              <a:rPr lang="en-US" sz="16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the easy access to what you may need someday!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33014" y="1783079"/>
            <a:ext cx="4894809" cy="2638091"/>
          </a:xfrm>
          <a:prstGeom prst="roundRect">
            <a:avLst>
              <a:gd name="adj" fmla="val 4149"/>
            </a:avLst>
          </a:prstGeom>
          <a:ln>
            <a:noFill/>
          </a:ln>
          <a:effectLst>
            <a:outerShdw blurRad="292100" dist="139700" dir="2700000" algn="tl" rotWithShape="0">
              <a:schemeClr val="bg1">
                <a:lumMod val="65000"/>
                <a:alpha val="65000"/>
              </a:schemeClr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ounded Rectangle 30"/>
          <p:cNvSpPr/>
          <p:nvPr/>
        </p:nvSpPr>
        <p:spPr bwMode="auto">
          <a:xfrm>
            <a:off x="304800" y="1717968"/>
            <a:ext cx="8610600" cy="36576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20000">
                <a:schemeClr val="bg1">
                  <a:lumMod val="50000"/>
                </a:schemeClr>
              </a:gs>
              <a:gs pos="80000">
                <a:schemeClr val="bg1">
                  <a:lumMod val="50000"/>
                </a:schemeClr>
              </a:gs>
              <a:gs pos="75000">
                <a:schemeClr val="bg1">
                  <a:alpha val="0"/>
                </a:schemeClr>
              </a:gs>
              <a:gs pos="25000">
                <a:schemeClr val="bg1">
                  <a:alpha val="0"/>
                </a:schemeClr>
              </a:gs>
            </a:gsLst>
            <a:lin ang="540000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seven easy access folders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3430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 bwMode="auto">
          <a:xfrm>
            <a:off x="6813993" y="579018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33448" y="57297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i="1" dirty="0" smtClean="0">
                <a:solidFill>
                  <a:srgbClr val="C09E4E"/>
                </a:solidFill>
                <a:latin typeface="Calibri" panose="020F0502020204030204" pitchFamily="34" charset="0"/>
              </a:rPr>
              <a:t>Marketing Tools Web Site</a:t>
            </a:r>
            <a:endParaRPr lang="en-US" sz="3200" i="1" dirty="0">
              <a:solidFill>
                <a:srgbClr val="C09E4E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410200" y="914401"/>
            <a:ext cx="3505200" cy="5791200"/>
          </a:xfrm>
          <a:prstGeom prst="roundRect">
            <a:avLst>
              <a:gd name="adj" fmla="val 6654"/>
            </a:avLst>
          </a:prstGeom>
          <a:gradFill flip="none" rotWithShape="1">
            <a:gsLst>
              <a:gs pos="0">
                <a:srgbClr val="266095"/>
              </a:gs>
              <a:gs pos="100000">
                <a:srgbClr val="266095"/>
              </a:gs>
              <a:gs pos="96000">
                <a:schemeClr val="bg1"/>
              </a:gs>
              <a:gs pos="4000">
                <a:schemeClr val="bg1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b="1" dirty="0" smtClean="0">
                <a:solidFill>
                  <a:srgbClr val="4D4D4D"/>
                </a:solidFill>
                <a:latin typeface="Calibri" panose="020F0502020204030204" pitchFamily="34" charset="0"/>
              </a:rPr>
              <a:t>SafeHarbor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4D4D4D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320040" y="3429001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Take the time to check out all the support…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literature, feature sheets, price lists, warranties…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it’s ALL here in one folder!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320040" y="2209800"/>
            <a:ext cx="4861560" cy="1085273"/>
          </a:xfrm>
          <a:prstGeom prst="roundRect">
            <a:avLst>
              <a:gd name="adj" fmla="val 2732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 </a:t>
            </a: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dedicated area for the </a:t>
            </a: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most</a:t>
            </a:r>
            <a:b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complete </a:t>
            </a: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hurricane debris brand</a:t>
            </a:r>
            <a:b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of vinyl windows and patio doors</a:t>
            </a:r>
          </a:p>
        </p:txBody>
      </p:sp>
      <p:sp>
        <p:nvSpPr>
          <p:cNvPr id="17" name="Rounded Rectangle 16">
            <a:hlinkClick r:id="rId7"/>
          </p:cNvPr>
          <p:cNvSpPr/>
          <p:nvPr/>
        </p:nvSpPr>
        <p:spPr bwMode="auto">
          <a:xfrm>
            <a:off x="5577840" y="352044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Marketing Materials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77841" y="1417320"/>
            <a:ext cx="32004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4319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 bwMode="auto">
          <a:xfrm>
            <a:off x="6813993" y="579018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33448" y="57297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i="1" dirty="0" smtClean="0">
                <a:solidFill>
                  <a:srgbClr val="C09E4E"/>
                </a:solidFill>
                <a:latin typeface="Calibri" panose="020F0502020204030204" pitchFamily="34" charset="0"/>
              </a:rPr>
              <a:t>Marketing Tools Web Site</a:t>
            </a:r>
            <a:endParaRPr lang="en-US" sz="3200" i="1" dirty="0">
              <a:solidFill>
                <a:srgbClr val="C09E4E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410200" y="914401"/>
            <a:ext cx="3505200" cy="5791200"/>
          </a:xfrm>
          <a:prstGeom prst="roundRect">
            <a:avLst>
              <a:gd name="adj" fmla="val 6654"/>
            </a:avLst>
          </a:prstGeom>
          <a:gradFill flip="none" rotWithShape="1">
            <a:gsLst>
              <a:gs pos="0">
                <a:srgbClr val="266095"/>
              </a:gs>
              <a:gs pos="100000">
                <a:srgbClr val="266095"/>
              </a:gs>
              <a:gs pos="96000">
                <a:schemeClr val="bg1"/>
              </a:gs>
              <a:gs pos="4000">
                <a:schemeClr val="bg1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b="1" dirty="0" smtClean="0">
                <a:solidFill>
                  <a:srgbClr val="4D4D4D"/>
                </a:solidFill>
                <a:latin typeface="Calibri" panose="020F0502020204030204" pitchFamily="34" charset="0"/>
              </a:rPr>
              <a:t>Videos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4D4D4D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320040" y="3429001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Low-E Argon Glass, Condensation 101,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product promotions, 2-minute plant tours…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they’re all here!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320040" y="2209800"/>
            <a:ext cx="4861560" cy="1085273"/>
          </a:xfrm>
          <a:prstGeom prst="roundRect">
            <a:avLst>
              <a:gd name="adj" fmla="val 2732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numerous </a:t>
            </a: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videos are available</a:t>
            </a:r>
            <a:b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for quick, dynamic</a:t>
            </a:r>
            <a:b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presentations and overviews!</a:t>
            </a:r>
          </a:p>
        </p:txBody>
      </p:sp>
      <p:sp>
        <p:nvSpPr>
          <p:cNvPr id="17" name="Rounded Rectangle 16">
            <a:hlinkClick r:id="rId7"/>
          </p:cNvPr>
          <p:cNvSpPr/>
          <p:nvPr/>
        </p:nvSpPr>
        <p:spPr bwMode="auto">
          <a:xfrm>
            <a:off x="5577840" y="352044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Product Videos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77840" y="1417320"/>
            <a:ext cx="32004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6063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8" name="Rounded Rectangle 27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 bwMode="auto">
          <a:xfrm>
            <a:off x="6813993" y="579018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410200" y="914401"/>
            <a:ext cx="3505200" cy="5791200"/>
          </a:xfrm>
          <a:prstGeom prst="roundRect">
            <a:avLst>
              <a:gd name="adj" fmla="val 6654"/>
            </a:avLst>
          </a:prstGeom>
          <a:gradFill flip="none" rotWithShape="1">
            <a:gsLst>
              <a:gs pos="0">
                <a:srgbClr val="266095"/>
              </a:gs>
              <a:gs pos="100000">
                <a:srgbClr val="266095"/>
              </a:gs>
              <a:gs pos="96000">
                <a:schemeClr val="bg1"/>
              </a:gs>
              <a:gs pos="4000">
                <a:schemeClr val="bg1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b="1" dirty="0" smtClean="0">
                <a:solidFill>
                  <a:srgbClr val="4D4D4D"/>
                </a:solidFill>
                <a:latin typeface="Calibri" panose="020F0502020204030204" pitchFamily="34" charset="0"/>
              </a:rPr>
              <a:t>Marketing Support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4D4D4D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320040" y="3429001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algn="l"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in-depth information and photography 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of entire product line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320040" y="4248729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algn="l"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for creating presentations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and showing available styles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472440" y="2209800"/>
            <a:ext cx="4556760" cy="1085273"/>
          </a:xfrm>
          <a:prstGeom prst="roundRect">
            <a:avLst>
              <a:gd name="adj" fmla="val 2732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Our most </a:t>
            </a: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commonly</a:t>
            </a:r>
            <a:b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accessed </a:t>
            </a: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collateral materials;</a:t>
            </a:r>
            <a:b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photography of </a:t>
            </a: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products,</a:t>
            </a:r>
            <a:b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features </a:t>
            </a: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and options</a:t>
            </a:r>
          </a:p>
        </p:txBody>
      </p:sp>
      <p:sp>
        <p:nvSpPr>
          <p:cNvPr id="17" name="Rounded Rectangle 16">
            <a:hlinkClick r:id="rId7"/>
          </p:cNvPr>
          <p:cNvSpPr/>
          <p:nvPr/>
        </p:nvSpPr>
        <p:spPr bwMode="auto">
          <a:xfrm>
            <a:off x="5577840" y="352044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Product Brochures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18" name="Rounded Rectangle 17">
            <a:hlinkClick r:id="rId8"/>
          </p:cNvPr>
          <p:cNvSpPr/>
          <p:nvPr/>
        </p:nvSpPr>
        <p:spPr bwMode="auto">
          <a:xfrm>
            <a:off x="5577840" y="434340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Photography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323272" y="5077693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algn="l">
              <a:lnSpc>
                <a:spcPts val="1600"/>
              </a:lnSpc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1- or 2-page summaries of each product’s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features, benefits and available options;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comparison sheets, flyers and more!</a:t>
            </a:r>
          </a:p>
        </p:txBody>
      </p:sp>
      <p:sp>
        <p:nvSpPr>
          <p:cNvPr id="23" name="Rounded Rectangle 22">
            <a:hlinkClick r:id="rId9"/>
          </p:cNvPr>
          <p:cNvSpPr/>
          <p:nvPr/>
        </p:nvSpPr>
        <p:spPr bwMode="auto">
          <a:xfrm>
            <a:off x="5577840" y="516636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Feature Sheets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33448" y="57297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i="1" dirty="0" smtClean="0">
                <a:solidFill>
                  <a:srgbClr val="C09E4E"/>
                </a:solidFill>
                <a:latin typeface="Calibri" panose="020F0502020204030204" pitchFamily="34" charset="0"/>
              </a:rPr>
              <a:t>Marketing Tools Web Site</a:t>
            </a:r>
            <a:endParaRPr lang="en-US" sz="3200" i="1" dirty="0">
              <a:solidFill>
                <a:srgbClr val="C09E4E"/>
              </a:solidFill>
              <a:latin typeface="Calibri" panose="020F0502020204030204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77841" y="1417320"/>
            <a:ext cx="3165478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3530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17" grpId="0" animBg="1"/>
      <p:bldP spid="18" grpId="0" animBg="1"/>
      <p:bldP spid="20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 bwMode="auto">
          <a:xfrm>
            <a:off x="6813993" y="579018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410200" y="914401"/>
            <a:ext cx="3505200" cy="5791200"/>
          </a:xfrm>
          <a:prstGeom prst="roundRect">
            <a:avLst>
              <a:gd name="adj" fmla="val 6654"/>
            </a:avLst>
          </a:prstGeom>
          <a:gradFill flip="none" rotWithShape="1">
            <a:gsLst>
              <a:gs pos="0">
                <a:srgbClr val="266095"/>
              </a:gs>
              <a:gs pos="100000">
                <a:srgbClr val="266095"/>
              </a:gs>
              <a:gs pos="96000">
                <a:schemeClr val="bg1"/>
              </a:gs>
              <a:gs pos="4000">
                <a:schemeClr val="bg1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b="1" dirty="0" smtClean="0">
                <a:solidFill>
                  <a:srgbClr val="4D4D4D"/>
                </a:solidFill>
                <a:latin typeface="Calibri" panose="020F0502020204030204" pitchFamily="34" charset="0"/>
              </a:rPr>
              <a:t>Marketing Support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4D4D4D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320040" y="3429001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PDFs of each Dealer Price List</a:t>
            </a: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; as 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well </a:t>
            </a: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as</a:t>
            </a:r>
            <a:b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	Excel versions for 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customizing net or selling </a:t>
            </a: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prices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320040" y="4248729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PDFs of actual warranties listed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by series and category 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472440" y="2209800"/>
            <a:ext cx="4556760" cy="1085273"/>
          </a:xfrm>
          <a:prstGeom prst="roundRect">
            <a:avLst>
              <a:gd name="adj" fmla="val 2732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Our most </a:t>
            </a: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commonly</a:t>
            </a:r>
            <a:b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accessed </a:t>
            </a: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collateral materials;</a:t>
            </a:r>
            <a:b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photography of </a:t>
            </a: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products,</a:t>
            </a:r>
            <a:b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features </a:t>
            </a: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and options</a:t>
            </a:r>
          </a:p>
        </p:txBody>
      </p:sp>
      <p:sp>
        <p:nvSpPr>
          <p:cNvPr id="17" name="Rounded Rectangle 16">
            <a:hlinkClick r:id="rId7"/>
          </p:cNvPr>
          <p:cNvSpPr/>
          <p:nvPr/>
        </p:nvSpPr>
        <p:spPr bwMode="auto">
          <a:xfrm>
            <a:off x="5577840" y="352044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Price Lists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18" name="Rounded Rectangle 17">
            <a:hlinkClick r:id="rId8"/>
          </p:cNvPr>
          <p:cNvSpPr/>
          <p:nvPr/>
        </p:nvSpPr>
        <p:spPr bwMode="auto">
          <a:xfrm>
            <a:off x="5577840" y="434340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Warranties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33448" y="57297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i="1" dirty="0" smtClean="0">
                <a:solidFill>
                  <a:srgbClr val="C09E4E"/>
                </a:solidFill>
                <a:latin typeface="Calibri" panose="020F0502020204030204" pitchFamily="34" charset="0"/>
              </a:rPr>
              <a:t>Marketing Tools Web Site</a:t>
            </a:r>
            <a:endParaRPr lang="en-US" sz="3200" i="1" dirty="0">
              <a:solidFill>
                <a:srgbClr val="C09E4E"/>
              </a:solidFill>
              <a:latin typeface="Calibri" panose="020F0502020204030204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77841" y="1417320"/>
            <a:ext cx="3165478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1162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1" name="Rounded Rectangle 30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/>
          <p:cNvSpPr txBox="1"/>
          <p:nvPr/>
        </p:nvSpPr>
        <p:spPr bwMode="auto">
          <a:xfrm>
            <a:off x="6813993" y="579018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33448" y="57297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i="1" dirty="0" smtClean="0">
                <a:solidFill>
                  <a:srgbClr val="C09E4E"/>
                </a:solidFill>
                <a:latin typeface="Calibri" panose="020F0502020204030204" pitchFamily="34" charset="0"/>
              </a:rPr>
              <a:t>Marketing Tools Web Site</a:t>
            </a:r>
            <a:endParaRPr lang="en-US" sz="3200" i="1" dirty="0">
              <a:solidFill>
                <a:srgbClr val="C09E4E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410200" y="914401"/>
            <a:ext cx="3505200" cy="5791200"/>
          </a:xfrm>
          <a:prstGeom prst="roundRect">
            <a:avLst>
              <a:gd name="adj" fmla="val 6654"/>
            </a:avLst>
          </a:prstGeom>
          <a:gradFill flip="none" rotWithShape="1">
            <a:gsLst>
              <a:gs pos="0">
                <a:srgbClr val="266095"/>
              </a:gs>
              <a:gs pos="100000">
                <a:srgbClr val="266095"/>
              </a:gs>
              <a:gs pos="96000">
                <a:schemeClr val="bg1"/>
              </a:gs>
              <a:gs pos="4000">
                <a:schemeClr val="bg1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b="1" dirty="0" smtClean="0">
                <a:solidFill>
                  <a:srgbClr val="4D4D4D"/>
                </a:solidFill>
                <a:latin typeface="Calibri" panose="020F0502020204030204" pitchFamily="34" charset="0"/>
              </a:rPr>
              <a:t>Sales Support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4D4D4D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320040" y="3429001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easy download of in-home quoting </a:t>
            </a: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program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320040" y="4248729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customizable, in-home pitch books that can include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licenses, before/after photography, references, etc.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472440" y="2209800"/>
            <a:ext cx="4556760" cy="1085273"/>
          </a:xfrm>
          <a:prstGeom prst="roundRect">
            <a:avLst>
              <a:gd name="adj" fmla="val 2732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Tools designed</a:t>
            </a:r>
            <a:b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for the replacement window</a:t>
            </a:r>
            <a:b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sales professional</a:t>
            </a:r>
            <a:b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and loyal </a:t>
            </a: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Atrium </a:t>
            </a: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customer</a:t>
            </a:r>
          </a:p>
        </p:txBody>
      </p:sp>
      <p:sp>
        <p:nvSpPr>
          <p:cNvPr id="17" name="Rounded Rectangle 16">
            <a:hlinkClick r:id="rId7"/>
          </p:cNvPr>
          <p:cNvSpPr/>
          <p:nvPr/>
        </p:nvSpPr>
        <p:spPr bwMode="auto">
          <a:xfrm>
            <a:off x="5577840" y="352044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AccuQuote</a:t>
            </a: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Tool</a:t>
            </a:r>
            <a:b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in-home quoting program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18" name="Rounded Rectangle 17">
            <a:hlinkClick r:id="rId8"/>
          </p:cNvPr>
          <p:cNvSpPr/>
          <p:nvPr/>
        </p:nvSpPr>
        <p:spPr bwMode="auto">
          <a:xfrm>
            <a:off x="5577840" y="434340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Pitch Books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323272" y="5074920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1600"/>
              </a:lnSpc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a complete offering of miscellaneous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sales flyers and program attributes</a:t>
            </a:r>
          </a:p>
        </p:txBody>
      </p:sp>
      <p:sp>
        <p:nvSpPr>
          <p:cNvPr id="26" name="Rounded Rectangle 25">
            <a:hlinkClick r:id="rId9"/>
          </p:cNvPr>
          <p:cNvSpPr/>
          <p:nvPr/>
        </p:nvSpPr>
        <p:spPr bwMode="auto">
          <a:xfrm>
            <a:off x="5577840" y="516636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Promotional Flyers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77054" y="1417320"/>
            <a:ext cx="3172382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4238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17" grpId="0" animBg="1"/>
      <p:bldP spid="18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1" name="Rounded Rectangle 30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/>
          <p:cNvSpPr txBox="1"/>
          <p:nvPr/>
        </p:nvSpPr>
        <p:spPr bwMode="auto">
          <a:xfrm>
            <a:off x="6813993" y="579018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33448" y="57297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i="1" dirty="0" smtClean="0">
                <a:solidFill>
                  <a:srgbClr val="C09E4E"/>
                </a:solidFill>
                <a:latin typeface="Calibri" panose="020F0502020204030204" pitchFamily="34" charset="0"/>
              </a:rPr>
              <a:t>Marketing Tools Web Site</a:t>
            </a:r>
            <a:endParaRPr lang="en-US" sz="3200" i="1" dirty="0">
              <a:solidFill>
                <a:srgbClr val="C09E4E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410200" y="914401"/>
            <a:ext cx="3505200" cy="5791200"/>
          </a:xfrm>
          <a:prstGeom prst="roundRect">
            <a:avLst>
              <a:gd name="adj" fmla="val 6654"/>
            </a:avLst>
          </a:prstGeom>
          <a:gradFill flip="none" rotWithShape="1">
            <a:gsLst>
              <a:gs pos="0">
                <a:srgbClr val="266095"/>
              </a:gs>
              <a:gs pos="100000">
                <a:srgbClr val="266095"/>
              </a:gs>
              <a:gs pos="96000">
                <a:schemeClr val="bg1"/>
              </a:gs>
              <a:gs pos="4000">
                <a:schemeClr val="bg1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b="1" dirty="0" smtClean="0">
                <a:solidFill>
                  <a:srgbClr val="4D4D4D"/>
                </a:solidFill>
                <a:latin typeface="Calibri" panose="020F0502020204030204" pitchFamily="34" charset="0"/>
              </a:rPr>
              <a:t>Sales Support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4D4D4D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472440" y="2209800"/>
            <a:ext cx="4556760" cy="1085273"/>
          </a:xfrm>
          <a:prstGeom prst="roundRect">
            <a:avLst>
              <a:gd name="adj" fmla="val 2732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Tools designed</a:t>
            </a:r>
            <a:b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for the replacement window</a:t>
            </a:r>
            <a:b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sales professional</a:t>
            </a:r>
            <a:b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and loyal </a:t>
            </a: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Atrium </a:t>
            </a: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customer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320040" y="3429000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pdf and excel sheets designed to help you sell </a:t>
            </a:r>
          </a:p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                                                      on the go and in the home</a:t>
            </a:r>
          </a:p>
        </p:txBody>
      </p:sp>
      <p:sp>
        <p:nvSpPr>
          <p:cNvPr id="18" name="Rounded Rectangle 17">
            <a:hlinkClick r:id="rId7"/>
          </p:cNvPr>
          <p:cNvSpPr/>
          <p:nvPr/>
        </p:nvSpPr>
        <p:spPr bwMode="auto">
          <a:xfrm>
            <a:off x="5577840" y="352044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Training and Pricing</a:t>
            </a:r>
            <a:b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Sheets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352697" y="4251960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1600"/>
              </a:lnSpc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pitch books and in-home quoting programs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designed for the iPad </a:t>
            </a: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user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Rounded Rectangle 22">
            <a:hlinkClick r:id="rId8"/>
          </p:cNvPr>
          <p:cNvSpPr/>
          <p:nvPr/>
        </p:nvSpPr>
        <p:spPr bwMode="auto">
          <a:xfrm>
            <a:off x="5607265" y="434340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iPad Downloads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342900" y="5074920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1600"/>
              </a:lnSpc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learn more about the industry’s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first and still its best online quote and order </a:t>
            </a: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system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6" name="Rounded Rectangle 25">
            <a:hlinkClick r:id="rId9"/>
          </p:cNvPr>
          <p:cNvSpPr/>
          <p:nvPr/>
        </p:nvSpPr>
        <p:spPr bwMode="auto">
          <a:xfrm>
            <a:off x="5597468" y="516636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Window Wizard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77054" y="1417320"/>
            <a:ext cx="3172382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5695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 animBg="1"/>
      <p:bldP spid="18" grpId="0" animBg="1"/>
      <p:bldP spid="20" grpId="0" animBg="1"/>
      <p:bldP spid="23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8" name="Rounded Rectangle 27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 bwMode="auto">
          <a:xfrm>
            <a:off x="6813993" y="579018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33448" y="57297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i="1" dirty="0" smtClean="0">
                <a:solidFill>
                  <a:srgbClr val="C09E4E"/>
                </a:solidFill>
                <a:latin typeface="Calibri" panose="020F0502020204030204" pitchFamily="34" charset="0"/>
              </a:rPr>
              <a:t>Marketing Tools Web Site</a:t>
            </a:r>
            <a:endParaRPr lang="en-US" sz="3200" i="1" dirty="0">
              <a:solidFill>
                <a:srgbClr val="C09E4E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410200" y="914401"/>
            <a:ext cx="3505200" cy="5791200"/>
          </a:xfrm>
          <a:prstGeom prst="roundRect">
            <a:avLst>
              <a:gd name="adj" fmla="val 6654"/>
            </a:avLst>
          </a:prstGeom>
          <a:gradFill flip="none" rotWithShape="1">
            <a:gsLst>
              <a:gs pos="0">
                <a:srgbClr val="266095"/>
              </a:gs>
              <a:gs pos="100000">
                <a:srgbClr val="266095"/>
              </a:gs>
              <a:gs pos="96000">
                <a:schemeClr val="bg1"/>
              </a:gs>
              <a:gs pos="4000">
                <a:schemeClr val="bg1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b="1" dirty="0" smtClean="0">
                <a:solidFill>
                  <a:srgbClr val="4D4D4D"/>
                </a:solidFill>
                <a:latin typeface="Calibri" panose="020F0502020204030204" pitchFamily="34" charset="0"/>
              </a:rPr>
              <a:t>Sales Support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4D4D4D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320040" y="4114800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ready-to-go and available in quantities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of 200 per dealer – at no charge!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320040" y="2209800"/>
            <a:ext cx="4861560" cy="1085273"/>
          </a:xfrm>
          <a:prstGeom prst="roundRect">
            <a:avLst>
              <a:gd name="adj" fmla="val 2732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 </a:t>
            </a: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head start for getting the home improvement specialist canvassing</a:t>
            </a:r>
            <a:b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and marketing support</a:t>
            </a:r>
          </a:p>
        </p:txBody>
      </p:sp>
      <p:sp>
        <p:nvSpPr>
          <p:cNvPr id="17" name="Rounded Rectangle 16">
            <a:hlinkClick r:id="rId7"/>
          </p:cNvPr>
          <p:cNvSpPr/>
          <p:nvPr/>
        </p:nvSpPr>
        <p:spPr bwMode="auto">
          <a:xfrm>
            <a:off x="5577840" y="420624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Door Hangers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320040" y="4937760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Marketing 101!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a Job Site Sign should be in the yard</a:t>
            </a:r>
          </a:p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of every project’s home!</a:t>
            </a:r>
          </a:p>
        </p:txBody>
      </p:sp>
      <p:sp>
        <p:nvSpPr>
          <p:cNvPr id="18" name="Rounded Rectangle 17">
            <a:hlinkClick r:id="rId8"/>
          </p:cNvPr>
          <p:cNvSpPr/>
          <p:nvPr/>
        </p:nvSpPr>
        <p:spPr bwMode="auto">
          <a:xfrm>
            <a:off x="5577840" y="502920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Job Site Signs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323272" y="5760720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1600"/>
              </a:lnSpc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the in-home sales guide offers a summary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of the </a:t>
            </a: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a’la 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carte materials available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for professional, in-home presentations</a:t>
            </a:r>
          </a:p>
        </p:txBody>
      </p:sp>
      <p:sp>
        <p:nvSpPr>
          <p:cNvPr id="23" name="Rounded Rectangle 22">
            <a:hlinkClick r:id="rId9"/>
          </p:cNvPr>
          <p:cNvSpPr/>
          <p:nvPr/>
        </p:nvSpPr>
        <p:spPr bwMode="auto">
          <a:xfrm>
            <a:off x="5577840" y="585216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Online Window</a:t>
            </a:r>
            <a:b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Sales Guide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36305" y="3509665"/>
            <a:ext cx="2252989" cy="46166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Lead Generation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77054" y="1417320"/>
            <a:ext cx="3172382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4199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7" grpId="0" animBg="1"/>
      <p:bldP spid="15" grpId="0" animBg="1"/>
      <p:bldP spid="18" grpId="0" animBg="1"/>
      <p:bldP spid="20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8" name="Rounded Rectangle 27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 bwMode="auto">
          <a:xfrm>
            <a:off x="6813993" y="579018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33448" y="57297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i="1" dirty="0" smtClean="0">
                <a:solidFill>
                  <a:srgbClr val="C09E4E"/>
                </a:solidFill>
                <a:latin typeface="Calibri" panose="020F0502020204030204" pitchFamily="34" charset="0"/>
              </a:rPr>
              <a:t>Marketing Tools Web Site</a:t>
            </a:r>
            <a:endParaRPr lang="en-US" sz="3200" i="1" dirty="0">
              <a:solidFill>
                <a:srgbClr val="C09E4E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410200" y="914401"/>
            <a:ext cx="3505200" cy="5791200"/>
          </a:xfrm>
          <a:prstGeom prst="roundRect">
            <a:avLst>
              <a:gd name="adj" fmla="val 6654"/>
            </a:avLst>
          </a:prstGeom>
          <a:gradFill flip="none" rotWithShape="1">
            <a:gsLst>
              <a:gs pos="0">
                <a:srgbClr val="266095"/>
              </a:gs>
              <a:gs pos="100000">
                <a:srgbClr val="266095"/>
              </a:gs>
              <a:gs pos="96000">
                <a:schemeClr val="bg1"/>
              </a:gs>
              <a:gs pos="4000">
                <a:schemeClr val="bg1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b="1" dirty="0" smtClean="0">
                <a:solidFill>
                  <a:srgbClr val="4D4D4D"/>
                </a:solidFill>
                <a:latin typeface="Calibri" panose="020F0502020204030204" pitchFamily="34" charset="0"/>
              </a:rPr>
              <a:t>Learning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4D4D4D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320040" y="3429001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videos that explain the basics of pertinent </a:t>
            </a:r>
          </a:p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                 information about Atrium products and FAQ’s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320040" y="2209800"/>
            <a:ext cx="4861560" cy="1085273"/>
          </a:xfrm>
          <a:prstGeom prst="roundRect">
            <a:avLst>
              <a:gd name="adj" fmla="val 2732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Dynamic learning </a:t>
            </a: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center</a:t>
            </a:r>
            <a:b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that </a:t>
            </a: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provides training and </a:t>
            </a: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videos</a:t>
            </a:r>
            <a:b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for </a:t>
            </a: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Atrium associates!</a:t>
            </a:r>
          </a:p>
        </p:txBody>
      </p:sp>
      <p:sp>
        <p:nvSpPr>
          <p:cNvPr id="17" name="Rounded Rectangle 16">
            <a:hlinkClick r:id="rId7"/>
          </p:cNvPr>
          <p:cNvSpPr/>
          <p:nvPr/>
        </p:nvSpPr>
        <p:spPr bwMode="auto">
          <a:xfrm>
            <a:off x="5577840" y="352044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Window 101 Videos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320040" y="4248729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a selection of videos that demonstrate how</a:t>
            </a:r>
          </a:p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                                                         to sale products in home</a:t>
            </a:r>
          </a:p>
        </p:txBody>
      </p:sp>
      <p:sp>
        <p:nvSpPr>
          <p:cNvPr id="18" name="Rounded Rectangle 17">
            <a:hlinkClick r:id="rId8"/>
          </p:cNvPr>
          <p:cNvSpPr/>
          <p:nvPr/>
        </p:nvSpPr>
        <p:spPr bwMode="auto">
          <a:xfrm>
            <a:off x="5577840" y="434340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Your Atrium Program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323272" y="5077693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1600"/>
              </a:lnSpc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a variety of training powerpoints that </a:t>
            </a: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focus</a:t>
            </a:r>
            <a:b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	on all collateral 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available to </a:t>
            </a: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Atrium associates</a:t>
            </a:r>
            <a:b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	and product information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Rounded Rectangle 22">
            <a:hlinkClick r:id="rId9"/>
          </p:cNvPr>
          <p:cNvSpPr/>
          <p:nvPr/>
        </p:nvSpPr>
        <p:spPr bwMode="auto">
          <a:xfrm>
            <a:off x="5577840" y="5166176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Sales Training Videos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77840" y="1417320"/>
            <a:ext cx="32004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6365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7" grpId="0" animBg="1"/>
      <p:bldP spid="15" grpId="0" animBg="1"/>
      <p:bldP spid="18" grpId="0" animBg="1"/>
      <p:bldP spid="20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2" name="Rounded Rectangle 31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/>
        </p:nvSpPr>
        <p:spPr bwMode="auto">
          <a:xfrm>
            <a:off x="6813993" y="579018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33448" y="57297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i="1" dirty="0" smtClean="0">
                <a:solidFill>
                  <a:srgbClr val="C09E4E"/>
                </a:solidFill>
                <a:latin typeface="Calibri" panose="020F0502020204030204" pitchFamily="34" charset="0"/>
              </a:rPr>
              <a:t>Marketing Tools Web Site</a:t>
            </a:r>
            <a:endParaRPr lang="en-US" sz="3200" i="1" dirty="0">
              <a:solidFill>
                <a:srgbClr val="C09E4E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410200" y="914401"/>
            <a:ext cx="3505200" cy="5791200"/>
          </a:xfrm>
          <a:prstGeom prst="roundRect">
            <a:avLst>
              <a:gd name="adj" fmla="val 6654"/>
            </a:avLst>
          </a:prstGeom>
          <a:gradFill flip="none" rotWithShape="1">
            <a:gsLst>
              <a:gs pos="0">
                <a:srgbClr val="266095"/>
              </a:gs>
              <a:gs pos="100000">
                <a:srgbClr val="266095"/>
              </a:gs>
              <a:gs pos="96000">
                <a:schemeClr val="bg1"/>
              </a:gs>
              <a:gs pos="4000">
                <a:schemeClr val="bg1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b="1" dirty="0" smtClean="0">
                <a:solidFill>
                  <a:srgbClr val="4D4D4D"/>
                </a:solidFill>
                <a:latin typeface="Calibri" panose="020F0502020204030204" pitchFamily="34" charset="0"/>
              </a:rPr>
              <a:t>Installation Support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4D4D4D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320040" y="3429001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4119563" algn="r"/>
              </a:tabLst>
            </a:pP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	assistance for how to measure,</a:t>
            </a:r>
            <a:b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	how to install, how to flash, etc.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320040" y="2209800"/>
            <a:ext cx="4861560" cy="1085273"/>
          </a:xfrm>
          <a:prstGeom prst="roundRect">
            <a:avLst>
              <a:gd name="adj" fmla="val 2732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Written and video</a:t>
            </a:r>
            <a:b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installation instructions</a:t>
            </a:r>
            <a:b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in up to 5 </a:t>
            </a:r>
            <a:r>
              <a:rPr lang="en-US" b="1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languages</a:t>
            </a:r>
            <a:endParaRPr lang="en-US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Rounded Rectangle 16">
            <a:hlinkClick r:id="rId7"/>
          </p:cNvPr>
          <p:cNvSpPr/>
          <p:nvPr/>
        </p:nvSpPr>
        <p:spPr bwMode="auto">
          <a:xfrm>
            <a:off x="5577840" y="352044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Installation Support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77840" y="1417320"/>
            <a:ext cx="3157978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641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8" name="Rounded Rectangle 27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 bwMode="auto">
          <a:xfrm>
            <a:off x="6813993" y="579018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33448" y="57297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i="1" dirty="0" smtClean="0">
                <a:solidFill>
                  <a:srgbClr val="C09E4E"/>
                </a:solidFill>
                <a:latin typeface="Calibri" panose="020F0502020204030204" pitchFamily="34" charset="0"/>
              </a:rPr>
              <a:t>Marketing Tools Web Site</a:t>
            </a:r>
            <a:endParaRPr lang="en-US" sz="3200" i="1" dirty="0">
              <a:solidFill>
                <a:srgbClr val="C09E4E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410200" y="914401"/>
            <a:ext cx="3505200" cy="5791200"/>
          </a:xfrm>
          <a:prstGeom prst="roundRect">
            <a:avLst>
              <a:gd name="adj" fmla="val 6654"/>
            </a:avLst>
          </a:prstGeom>
          <a:gradFill flip="none" rotWithShape="1">
            <a:gsLst>
              <a:gs pos="0">
                <a:srgbClr val="266095"/>
              </a:gs>
              <a:gs pos="100000">
                <a:srgbClr val="266095"/>
              </a:gs>
              <a:gs pos="96000">
                <a:schemeClr val="bg1"/>
              </a:gs>
              <a:gs pos="4000">
                <a:schemeClr val="bg1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b="1" dirty="0" smtClean="0">
                <a:solidFill>
                  <a:srgbClr val="4D4D4D"/>
                </a:solidFill>
                <a:latin typeface="Calibri" panose="020F0502020204030204" pitchFamily="34" charset="0"/>
              </a:rPr>
              <a:t>Specifications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4D4D4D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320040" y="3429001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highlights the atypical styles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</a:t>
            </a: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Atrium </a:t>
            </a: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Windows and Doors offers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320040" y="2209800"/>
            <a:ext cx="4861560" cy="1085273"/>
          </a:xfrm>
          <a:prstGeom prst="roundRect">
            <a:avLst>
              <a:gd name="adj" fmla="val 2732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Technical and various</a:t>
            </a:r>
            <a:b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data-specific materials designed</a:t>
            </a:r>
            <a:b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primarily for the pro</a:t>
            </a:r>
          </a:p>
        </p:txBody>
      </p:sp>
      <p:sp>
        <p:nvSpPr>
          <p:cNvPr id="17" name="Rounded Rectangle 16">
            <a:hlinkClick r:id="rId7"/>
          </p:cNvPr>
          <p:cNvSpPr/>
          <p:nvPr/>
        </p:nvSpPr>
        <p:spPr bwMode="auto">
          <a:xfrm>
            <a:off x="5577840" y="352044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Window Configurations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320040" y="4248729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available for thermal, structural, egress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and miscellaneous technical information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– easy to reference!</a:t>
            </a:r>
          </a:p>
        </p:txBody>
      </p:sp>
      <p:sp>
        <p:nvSpPr>
          <p:cNvPr id="18" name="Rounded Rectangle 17">
            <a:hlinkClick r:id="rId8"/>
          </p:cNvPr>
          <p:cNvSpPr/>
          <p:nvPr/>
        </p:nvSpPr>
        <p:spPr bwMode="auto">
          <a:xfrm>
            <a:off x="5577840" y="4343400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Performance Data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323272" y="5077693"/>
            <a:ext cx="8458200" cy="685800"/>
          </a:xfrm>
          <a:prstGeom prst="roundRect">
            <a:avLst>
              <a:gd name="adj" fmla="val 27320"/>
            </a:avLst>
          </a:prstGeom>
          <a:gradFill flip="none" rotWithShape="1">
            <a:gsLst>
              <a:gs pos="0">
                <a:srgbClr val="999545"/>
              </a:gs>
              <a:gs pos="100000">
                <a:schemeClr val="bg1">
                  <a:lumMod val="50000"/>
                </a:schemeClr>
              </a:gs>
              <a:gs pos="95000">
                <a:schemeClr val="bg1">
                  <a:alpha val="0"/>
                </a:schemeClr>
              </a:gs>
              <a:gs pos="83000">
                <a:schemeClr val="bg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>
              <a:lnSpc>
                <a:spcPts val="1600"/>
              </a:lnSpc>
              <a:tabLst>
                <a:tab pos="4119563" algn="r"/>
              </a:tabLst>
            </a:pP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offers a single page reference for each series</a:t>
            </a:r>
            <a:b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	with a slant toward the professional</a:t>
            </a:r>
          </a:p>
        </p:txBody>
      </p:sp>
      <p:sp>
        <p:nvSpPr>
          <p:cNvPr id="23" name="Rounded Rectangle 22">
            <a:hlinkClick r:id="rId9"/>
          </p:cNvPr>
          <p:cNvSpPr/>
          <p:nvPr/>
        </p:nvSpPr>
        <p:spPr bwMode="auto">
          <a:xfrm>
            <a:off x="5577840" y="5166176"/>
            <a:ext cx="2971800" cy="548640"/>
          </a:xfrm>
          <a:prstGeom prst="roundRect">
            <a:avLst>
              <a:gd name="adj" fmla="val 47522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tabLst>
                <a:tab pos="3887788" algn="r"/>
              </a:tabLst>
            </a:pPr>
            <a:r>
              <a:rPr lang="en-US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Technical Data Sheets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77840" y="1417319"/>
            <a:ext cx="3113750" cy="1684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16130" y="1417320"/>
            <a:ext cx="1775460" cy="1828800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5236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7" grpId="0" animBg="1"/>
      <p:bldP spid="15" grpId="0" animBg="1"/>
      <p:bldP spid="18" grpId="0" animBg="1"/>
      <p:bldP spid="20" grpId="0" animBg="1"/>
      <p:bldP spid="2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d53151fa2cee57872bc19e74b6a6bd0d75ebf5"/>
</p:tagLst>
</file>

<file path=ppt/theme/theme1.xml><?xml version="1.0" encoding="utf-8"?>
<a:theme xmlns:a="http://schemas.openxmlformats.org/drawingml/2006/main" name="Atrium Windows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9497</TotalTime>
  <Words>194</Words>
  <Application>Microsoft Macintosh PowerPoint</Application>
  <PresentationFormat>On-screen Show (4:3)</PresentationFormat>
  <Paragraphs>96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Wingdings</vt:lpstr>
      <vt:lpstr>ヒラギノ角ゴ Pro W3</vt:lpstr>
      <vt:lpstr>Atrium Windows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ReliaBilt E-Learn template</dc:title>
  <dc:subject>ReliaBilt</dc:subject>
  <dc:creator>James Albright</dc:creator>
  <cp:lastModifiedBy>Steven Huff</cp:lastModifiedBy>
  <cp:revision>192</cp:revision>
  <dcterms:created xsi:type="dcterms:W3CDTF">2015-06-01T22:48:17Z</dcterms:created>
  <dcterms:modified xsi:type="dcterms:W3CDTF">2016-11-07T16:50:45Z</dcterms:modified>
</cp:coreProperties>
</file>