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3"/>
  </p:notesMasterIdLst>
  <p:handoutMasterIdLst>
    <p:handoutMasterId r:id="rId14"/>
  </p:handoutMasterIdLst>
  <p:sldIdLst>
    <p:sldId id="310" r:id="rId2"/>
    <p:sldId id="320" r:id="rId3"/>
    <p:sldId id="321" r:id="rId4"/>
    <p:sldId id="322" r:id="rId5"/>
    <p:sldId id="323" r:id="rId6"/>
    <p:sldId id="326" r:id="rId7"/>
    <p:sldId id="330" r:id="rId8"/>
    <p:sldId id="324" r:id="rId9"/>
    <p:sldId id="325" r:id="rId10"/>
    <p:sldId id="327" r:id="rId11"/>
    <p:sldId id="328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9545"/>
    <a:srgbClr val="000066"/>
    <a:srgbClr val="FF9900"/>
    <a:srgbClr val="924900"/>
    <a:srgbClr val="824100"/>
    <a:srgbClr val="CC3300"/>
    <a:srgbClr val="CC6600"/>
    <a:srgbClr val="77777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Objects="1" showGuides="1">
      <p:cViewPr>
        <p:scale>
          <a:sx n="76" d="100"/>
          <a:sy n="76" d="100"/>
        </p:scale>
        <p:origin x="221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5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safeharbor-marketing-materials/" TargetMode="Externa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videos-for-product-and-installation/" TargetMode="Externa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marketing-support/literature-and-print/brochures/" TargetMode="External"/><Relationship Id="rId8" Type="http://schemas.openxmlformats.org/officeDocument/2006/relationships/hyperlink" Target="http://marketing.atrium.com/marketing-support/graphics-and-photos/photography-beauty-shots/" TargetMode="External"/><Relationship Id="rId9" Type="http://schemas.openxmlformats.org/officeDocument/2006/relationships/hyperlink" Target="http://marketing.atrium.com/marketing-support/literature-and-print/feature-sheets/" TargetMode="External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marketing-support/literature-and-print/price-lists/" TargetMode="External"/><Relationship Id="rId8" Type="http://schemas.openxmlformats.org/officeDocument/2006/relationships/hyperlink" Target="http://marketing.atrium.com/marketing-support/literature-and-print/warranties/" TargetMode="External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sales-support/accuquote-tool/" TargetMode="External"/><Relationship Id="rId8" Type="http://schemas.openxmlformats.org/officeDocument/2006/relationships/hyperlink" Target="http://marketing.atrium.com/sales-support/pitch-books/" TargetMode="External"/><Relationship Id="rId9" Type="http://schemas.openxmlformats.org/officeDocument/2006/relationships/hyperlink" Target="http://marketing.atrium.com/sales-support/promotional-flyers/" TargetMode="Externa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sales-support/training-and-pricing-sheets/" TargetMode="External"/><Relationship Id="rId8" Type="http://schemas.openxmlformats.org/officeDocument/2006/relationships/hyperlink" Target="http://marketing.atrium.com/sales-support/ipad-downloads/" TargetMode="External"/><Relationship Id="rId9" Type="http://schemas.openxmlformats.org/officeDocument/2006/relationships/hyperlink" Target="http://marketing.atrium.com/window-wizard/" TargetMode="Externa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lead-generation/door-hangers/" TargetMode="External"/><Relationship Id="rId8" Type="http://schemas.openxmlformats.org/officeDocument/2006/relationships/hyperlink" Target="http://marketing.atrium.com/lead-generation/job-site-signs/" TargetMode="External"/><Relationship Id="rId9" Type="http://schemas.openxmlformats.org/officeDocument/2006/relationships/hyperlink" Target="http://marketing.atrium.com/lead-generation/online-window-sales-guide/" TargetMode="Externa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windows-101-video-series/" TargetMode="External"/><Relationship Id="rId8" Type="http://schemas.openxmlformats.org/officeDocument/2006/relationships/hyperlink" Target="http://marketing.atrium.com/your-atrium-program/" TargetMode="External"/><Relationship Id="rId9" Type="http://schemas.openxmlformats.org/officeDocument/2006/relationships/hyperlink" Target="http://marketing.atrium.com/sales-training-video-series/" TargetMode="External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installation-support/" TargetMode="Externa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marketing.atrium.com/product-specifications/window-configurations/" TargetMode="External"/><Relationship Id="rId8" Type="http://schemas.openxmlformats.org/officeDocument/2006/relationships/hyperlink" Target="http://marketing.atrium.com/product-specifications/performance-data/" TargetMode="External"/><Relationship Id="rId9" Type="http://schemas.openxmlformats.org/officeDocument/2006/relationships/hyperlink" Target="http://marketing.atrium.com/product-specifications/technical-data-sheets/" TargetMode="External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85436" y="2438400"/>
            <a:ext cx="8829964" cy="4103252"/>
          </a:xfrm>
          <a:prstGeom prst="rect">
            <a:avLst/>
          </a:prstGeom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immediate, open and online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access to the marketing materials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needed everyday to sell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i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Windows and Doors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branded products, we offer the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Marketing Tools media site.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This website and the powerful tools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located here are designed for the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associate and the Atrium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customerassociate and the Atrium customer. From brochures and feature sheets to price lists, warranties and in-home sales presentations,</a:t>
            </a:r>
            <a:b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this site is designed for the salesperson and building or remodeling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professional.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en-US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, our dynamic learning center is located on the site!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Please take the needed time to surf thoroughly through the menu and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folders.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Each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marketing asset has been developed to fill some void in the selling process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somewhere in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supply chain.  Not every item will be needed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everyday,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but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 will be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surprised at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depth of the Atrium marketing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easy access to what you may need someday!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014" y="1783079"/>
            <a:ext cx="4894809" cy="2638091"/>
          </a:xfrm>
          <a:prstGeom prst="roundRect">
            <a:avLst>
              <a:gd name="adj" fmla="val 4149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lumMod val="65000"/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 bwMode="auto">
          <a:xfrm>
            <a:off x="304800" y="1717968"/>
            <a:ext cx="8610600" cy="36576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20000">
                <a:schemeClr val="bg1">
                  <a:lumMod val="50000"/>
                </a:schemeClr>
              </a:gs>
              <a:gs pos="8000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seven easy access folders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43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SafeHarbor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Take the time to check out all the support…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literature, feature sheets, price lists, warranties…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it’s ALL here in one folder!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" y="2209800"/>
            <a:ext cx="48615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dedicated area for the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most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complete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hurricane debris brand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of vinyl windows and patio doors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Marketing Materials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1" y="1417320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3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Videos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Low-E Argon Glass, Condensation 101,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product promotions, 2-minute plant tours…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they’re all here!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" y="2209800"/>
            <a:ext cx="48615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numerous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videos are available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for quick, dynamic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presentations and overviews!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 Videos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1417320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06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Marketing Support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l"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in-depth information and photography 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of entire product line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" y="4248729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l"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for creating presentations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and showing available styles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2440" y="2209800"/>
            <a:ext cx="45567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Our most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commonly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accessed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collateral materials;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photography of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products,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features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and options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 Brochures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hlinkClick r:id="rId8"/>
          </p:cNvPr>
          <p:cNvSpPr/>
          <p:nvPr/>
        </p:nvSpPr>
        <p:spPr bwMode="auto">
          <a:xfrm>
            <a:off x="5577840" y="434340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Photography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3272" y="5077693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1600"/>
              </a:lnSpc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1- or 2-page summaries of each product’s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features, benefits and available options;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comparison sheets, flyers and more!</a:t>
            </a:r>
          </a:p>
        </p:txBody>
      </p:sp>
      <p:sp>
        <p:nvSpPr>
          <p:cNvPr id="23" name="Rounded Rectangle 22">
            <a:hlinkClick r:id="rId9"/>
          </p:cNvPr>
          <p:cNvSpPr/>
          <p:nvPr/>
        </p:nvSpPr>
        <p:spPr bwMode="auto">
          <a:xfrm>
            <a:off x="5577840" y="516636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Feature Sheets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1" y="1417320"/>
            <a:ext cx="316547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53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2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Marketing Support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PDFs of each Dealer Price List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; as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well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as</a:t>
            </a:r>
            <a:b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Excel versions for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customizing net or selling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prices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" y="4248729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PDFs of actual warranties listed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by series and category 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2440" y="2209800"/>
            <a:ext cx="45567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Our most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commonly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accessed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collateral materials;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photography of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products,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features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and options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Price Lists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hlinkClick r:id="rId8"/>
          </p:cNvPr>
          <p:cNvSpPr/>
          <p:nvPr/>
        </p:nvSpPr>
        <p:spPr bwMode="auto">
          <a:xfrm>
            <a:off x="5577840" y="434340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Warranties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1" y="1417320"/>
            <a:ext cx="316547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16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Sales Support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easy download of in-home quoting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program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" y="4248729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customizable, in-home pitch books that can include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licenses, before/after photography, references, etc.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2440" y="2209800"/>
            <a:ext cx="45567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Tools designed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for the replacement window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sales professional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and loyal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customer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AccuQuote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Tool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in-home quoting program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hlinkClick r:id="rId8"/>
          </p:cNvPr>
          <p:cNvSpPr/>
          <p:nvPr/>
        </p:nvSpPr>
        <p:spPr bwMode="auto">
          <a:xfrm>
            <a:off x="5577840" y="434340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Pitch Books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23272" y="5074920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a complete offering of miscellaneous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sales flyers and program attributes</a:t>
            </a:r>
          </a:p>
        </p:txBody>
      </p:sp>
      <p:sp>
        <p:nvSpPr>
          <p:cNvPr id="26" name="Rounded Rectangle 25">
            <a:hlinkClick r:id="rId9"/>
          </p:cNvPr>
          <p:cNvSpPr/>
          <p:nvPr/>
        </p:nvSpPr>
        <p:spPr bwMode="auto">
          <a:xfrm>
            <a:off x="5577840" y="516636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Promotional Flyers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054" y="1417320"/>
            <a:ext cx="317238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23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Sales Support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2440" y="2209800"/>
            <a:ext cx="45567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Tools designed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for the replacement window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sales professional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and loyal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customer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" y="3429000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pdf and excel sheets designed to help you sell </a:t>
            </a:r>
          </a:p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on the go and in the home</a:t>
            </a:r>
          </a:p>
        </p:txBody>
      </p:sp>
      <p:sp>
        <p:nvSpPr>
          <p:cNvPr id="18" name="Rounded Rectangle 17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Training and Pricing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Sheets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52697" y="4251960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pitch books and in-home quoting programs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designed for the iPad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user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ounded Rectangle 22">
            <a:hlinkClick r:id="rId8"/>
          </p:cNvPr>
          <p:cNvSpPr/>
          <p:nvPr/>
        </p:nvSpPr>
        <p:spPr bwMode="auto">
          <a:xfrm>
            <a:off x="5607265" y="434340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iPad Downloads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42900" y="5074920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learn more about the industry’s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first and still its best online quote and order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system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ounded Rectangle 25">
            <a:hlinkClick r:id="rId9"/>
          </p:cNvPr>
          <p:cNvSpPr/>
          <p:nvPr/>
        </p:nvSpPr>
        <p:spPr bwMode="auto">
          <a:xfrm>
            <a:off x="5597468" y="516636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 Wizard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054" y="1417320"/>
            <a:ext cx="317238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69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8" grpId="0" animBg="1"/>
      <p:bldP spid="20" grpId="0" animBg="1"/>
      <p:bldP spid="23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Sales Support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4114800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ready-to-go and available in quantities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of 200 per dealer – at no charge!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" y="2209800"/>
            <a:ext cx="48615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head start for getting the home improvement specialist canvassing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and marketing support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42062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Door Hangers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" y="4937760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Marketing 101!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a Job Site Sign should be in the yard</a:t>
            </a:r>
          </a:p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of every project’s home!</a:t>
            </a:r>
          </a:p>
        </p:txBody>
      </p:sp>
      <p:sp>
        <p:nvSpPr>
          <p:cNvPr id="18" name="Rounded Rectangle 17">
            <a:hlinkClick r:id="rId8"/>
          </p:cNvPr>
          <p:cNvSpPr/>
          <p:nvPr/>
        </p:nvSpPr>
        <p:spPr bwMode="auto">
          <a:xfrm>
            <a:off x="5577840" y="502920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Job Site Signs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3272" y="5760720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the in-home sales guide offers a summary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of the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a’la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carte materials available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for professional, in-home presentations</a:t>
            </a:r>
          </a:p>
        </p:txBody>
      </p:sp>
      <p:sp>
        <p:nvSpPr>
          <p:cNvPr id="23" name="Rounded Rectangle 22">
            <a:hlinkClick r:id="rId9"/>
          </p:cNvPr>
          <p:cNvSpPr/>
          <p:nvPr/>
        </p:nvSpPr>
        <p:spPr bwMode="auto">
          <a:xfrm>
            <a:off x="5577840" y="585216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Online Window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Sales Guide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6305" y="3509665"/>
            <a:ext cx="225298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Lead Generation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054" y="1417320"/>
            <a:ext cx="317238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19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5" grpId="0" animBg="1"/>
      <p:bldP spid="18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Learning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videos that explain the basics of pertinent </a:t>
            </a:r>
          </a:p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information about Atrium products and FAQ’s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" y="2209800"/>
            <a:ext cx="48615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Dynamic learning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center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that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provides training and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videos</a:t>
            </a:r>
            <a:b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Atrium associates!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 101 Videos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" y="4248729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a selection of videos that demonstrate how</a:t>
            </a:r>
          </a:p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to sale products in home</a:t>
            </a:r>
          </a:p>
        </p:txBody>
      </p:sp>
      <p:sp>
        <p:nvSpPr>
          <p:cNvPr id="18" name="Rounded Rectangle 17">
            <a:hlinkClick r:id="rId8"/>
          </p:cNvPr>
          <p:cNvSpPr/>
          <p:nvPr/>
        </p:nvSpPr>
        <p:spPr bwMode="auto">
          <a:xfrm>
            <a:off x="5577840" y="434340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Atrium Program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3272" y="5077693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a variety of training powerpoints that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focus</a:t>
            </a:r>
            <a:b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on all collateral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available to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Atrium associates</a:t>
            </a:r>
            <a:b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and product information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ounded Rectangle 22">
            <a:hlinkClick r:id="rId9"/>
          </p:cNvPr>
          <p:cNvSpPr/>
          <p:nvPr/>
        </p:nvSpPr>
        <p:spPr bwMode="auto">
          <a:xfrm>
            <a:off x="5577840" y="5166176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Sales Training Videos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1417320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36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5" grpId="0" animBg="1"/>
      <p:bldP spid="18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Installation Support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assistance for how to measure,</a:t>
            </a:r>
            <a:b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how to install, how to flash, etc.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" y="2209800"/>
            <a:ext cx="48615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Written and video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installation instructions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in up to 5 </a:t>
            </a: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languages</a:t>
            </a:r>
            <a:endParaRPr lang="en-US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Installation Support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1417320"/>
            <a:ext cx="315797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813993" y="579018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48" y="5729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9E4E"/>
                </a:solidFill>
                <a:latin typeface="Calibri" panose="020F0502020204030204" pitchFamily="34" charset="0"/>
              </a:rPr>
              <a:t>Marketing Tools Web Site</a:t>
            </a:r>
            <a:endParaRPr lang="en-US" sz="3200" i="1" dirty="0">
              <a:solidFill>
                <a:srgbClr val="C09E4E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914401"/>
            <a:ext cx="3505200" cy="5791200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Specifications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" y="3429001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highlights the atypical styles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Atrium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Windows and Doors offers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" y="2209800"/>
            <a:ext cx="4861560" cy="1085273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Technical and various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data-specific materials designed</a:t>
            </a:r>
            <a:b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primarily for the pro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 bwMode="auto">
          <a:xfrm>
            <a:off x="5577840" y="352044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 Configurations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" y="4248729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available for thermal, structural, egress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and miscellaneous technical information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– easy to reference!</a:t>
            </a:r>
          </a:p>
        </p:txBody>
      </p:sp>
      <p:sp>
        <p:nvSpPr>
          <p:cNvPr id="18" name="Rounded Rectangle 17">
            <a:hlinkClick r:id="rId8"/>
          </p:cNvPr>
          <p:cNvSpPr/>
          <p:nvPr/>
        </p:nvSpPr>
        <p:spPr bwMode="auto">
          <a:xfrm>
            <a:off x="5577840" y="4343400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Performance Data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3272" y="5077693"/>
            <a:ext cx="8458200" cy="685800"/>
          </a:xfrm>
          <a:prstGeom prst="roundRect">
            <a:avLst>
              <a:gd name="adj" fmla="val 27320"/>
            </a:avLst>
          </a:prstGeom>
          <a:gradFill flip="none" rotWithShape="1">
            <a:gsLst>
              <a:gs pos="0">
                <a:srgbClr val="999545"/>
              </a:gs>
              <a:gs pos="100000">
                <a:schemeClr val="bg1">
                  <a:lumMod val="50000"/>
                </a:schemeClr>
              </a:gs>
              <a:gs pos="95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tabLst>
                <a:tab pos="4119563" algn="r"/>
              </a:tabLs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offers a single page reference for each series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	with a slant toward the professional</a:t>
            </a:r>
          </a:p>
        </p:txBody>
      </p:sp>
      <p:sp>
        <p:nvSpPr>
          <p:cNvPr id="23" name="Rounded Rectangle 22">
            <a:hlinkClick r:id="rId9"/>
          </p:cNvPr>
          <p:cNvSpPr/>
          <p:nvPr/>
        </p:nvSpPr>
        <p:spPr bwMode="auto">
          <a:xfrm>
            <a:off x="5577840" y="5166176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Technical Data Sheets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1417319"/>
            <a:ext cx="3113750" cy="168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6130" y="1417320"/>
            <a:ext cx="1775460" cy="1828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23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5" grpId="0" animBg="1"/>
      <p:bldP spid="18" grpId="0" animBg="1"/>
      <p:bldP spid="20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53151fa2cee57872bc19e74b6a6bd0d75ebf5"/>
</p:tagLst>
</file>

<file path=ppt/theme/theme1.xml><?xml version="1.0" encoding="utf-8"?>
<a:theme xmlns:a="http://schemas.openxmlformats.org/drawingml/2006/main" name="Atrium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9497</TotalTime>
  <Words>194</Words>
  <Application>Microsoft Macintosh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ヒラギノ角ゴ Pro W3</vt:lpstr>
      <vt:lpstr>Atrium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Steven Huff</cp:lastModifiedBy>
  <cp:revision>192</cp:revision>
  <dcterms:created xsi:type="dcterms:W3CDTF">2015-06-01T22:48:17Z</dcterms:created>
  <dcterms:modified xsi:type="dcterms:W3CDTF">2016-11-07T16:50:45Z</dcterms:modified>
</cp:coreProperties>
</file>