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13"/>
  </p:notesMasterIdLst>
  <p:handoutMasterIdLst>
    <p:handoutMasterId r:id="rId14"/>
  </p:handoutMasterIdLst>
  <p:sldIdLst>
    <p:sldId id="268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4F26"/>
    <a:srgbClr val="999545"/>
    <a:srgbClr val="9991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 varScale="1">
        <p:scale>
          <a:sx n="124" d="100"/>
          <a:sy n="124" d="100"/>
        </p:scale>
        <p:origin x="8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tags" Target="tags/tag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warrantie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price-lis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brochure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feature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feature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feature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feature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marketing-support/literature-and-print/feature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sales-support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1.png"/><Relationship Id="rId6" Type="http://schemas.openxmlformats.org/officeDocument/2006/relationships/hyperlink" Target="http://marketing.atrium.com/product-specifications/technical-data-sheets/" TargetMode="External"/><Relationship Id="rId7" Type="http://schemas.openxmlformats.org/officeDocument/2006/relationships/image" Target="../media/image7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000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MARKETING OFFERINGS</a:t>
            </a:r>
            <a:endParaRPr lang="en-US" sz="2000" spc="700" dirty="0">
              <a:solidFill>
                <a:srgbClr val="EAEA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ヒラギノ角ゴ Pro W3" charset="-128"/>
            </a:endParaRP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2" name="Picture 8" descr="Atrium_media_pieces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4" t="3306" r="1406" b="10286"/>
          <a:stretch/>
        </p:blipFill>
        <p:spPr bwMode="auto">
          <a:xfrm>
            <a:off x="76200" y="1473253"/>
            <a:ext cx="7494487" cy="4389120"/>
          </a:xfrm>
          <a:prstGeom prst="rect">
            <a:avLst/>
          </a:prstGeom>
          <a:ln>
            <a:noFill/>
          </a:ln>
          <a:effectLst>
            <a:outerShdw blurRad="292100" dist="762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INDUSTRY LEADING WARRANTY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Windows &amp; Doors have industry leading warranty coverage on all replacement and new construction products.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Warranties are available for download from the Atrium media site or can be ordered via your literature request form: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Warranty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161925" y="2858301"/>
            <a:ext cx="3648075" cy="2323300"/>
          </a:xfrm>
          <a:prstGeom prst="rect">
            <a:avLst/>
          </a:prstGeom>
        </p:spPr>
        <p:txBody>
          <a:bodyPr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230188" indent="-230188" defTabSz="9144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Limited Lifetime</a:t>
            </a:r>
            <a:b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for </a:t>
            </a:r>
            <a:r>
              <a:rPr lang="en-US" sz="1600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New </a:t>
            </a: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Construction</a:t>
            </a:r>
            <a:endParaRPr lang="en-US" sz="1600" kern="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30188" indent="-230188" defTabSz="9144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Transferable</a:t>
            </a:r>
            <a:r>
              <a:rPr lang="en-US" sz="1600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, Limited </a:t>
            </a: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Lifetime</a:t>
            </a:r>
            <a:b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for </a:t>
            </a:r>
            <a:r>
              <a:rPr lang="en-US" sz="1600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all Replacement </a:t>
            </a: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series</a:t>
            </a:r>
            <a:endParaRPr lang="en-US" sz="1600" kern="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230188" indent="-230188" defTabSz="9144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LIFETIME </a:t>
            </a:r>
            <a:r>
              <a:rPr lang="en-US" sz="1600" kern="0" dirty="0">
                <a:solidFill>
                  <a:srgbClr val="FFFFFF"/>
                </a:solidFill>
                <a:latin typeface="Century Gothic" panose="020B0502020202020204" pitchFamily="34" charset="0"/>
              </a:rPr>
              <a:t>GLASS </a:t>
            </a: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BREAKAGE</a:t>
            </a:r>
            <a:b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STANDARD  (on 8900 Series)</a:t>
            </a:r>
            <a:endParaRPr lang="en-US" sz="1600" kern="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385762" y="5329237"/>
            <a:ext cx="3200400" cy="1371600"/>
          </a:xfrm>
          <a:prstGeom prst="roundRect">
            <a:avLst>
              <a:gd name="adj" fmla="val 8863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91440"/>
          <a:lstStyle/>
          <a:p>
            <a:pPr algn="ctr" defTabSz="914400">
              <a:defRPr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Warranty ID Label on all products</a:t>
            </a:r>
            <a:b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easy product identification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04" t="11615" r="29925" b="7437"/>
          <a:stretch/>
        </p:blipFill>
        <p:spPr bwMode="auto">
          <a:xfrm>
            <a:off x="7131185" y="3032208"/>
            <a:ext cx="1745723" cy="2301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038" t="10000" r="33258" b="8104"/>
          <a:stretch/>
        </p:blipFill>
        <p:spPr bwMode="auto">
          <a:xfrm>
            <a:off x="3733800" y="2795672"/>
            <a:ext cx="1887907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56" t="11660" r="34223" b="5496"/>
          <a:stretch/>
        </p:blipFill>
        <p:spPr bwMode="auto">
          <a:xfrm>
            <a:off x="5457351" y="3537932"/>
            <a:ext cx="1781649" cy="3052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ounded Rectangle 29"/>
          <p:cNvSpPr/>
          <p:nvPr/>
        </p:nvSpPr>
        <p:spPr bwMode="auto">
          <a:xfrm>
            <a:off x="500062" y="5914676"/>
            <a:ext cx="2971800" cy="685800"/>
          </a:xfrm>
          <a:prstGeom prst="roundRect">
            <a:avLst/>
          </a:prstGeom>
          <a:solidFill>
            <a:schemeClr val="bg1"/>
          </a:solidFill>
          <a:ln w="50800" cap="flat" cmpd="sng" algn="ctr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tIns="0" bIns="0"/>
          <a:lstStyle/>
          <a:p>
            <a:pPr algn="ctr" defTabSz="914400">
              <a:spcAft>
                <a:spcPts val="600"/>
              </a:spcAft>
              <a:defRPr/>
            </a:pPr>
            <a:r>
              <a:rPr lang="en-US" sz="1200" b="1" dirty="0">
                <a:solidFill>
                  <a:srgbClr val="266095"/>
                </a:solidFill>
                <a:latin typeface="Calibri" panose="020F0502020204030204" pitchFamily="34" charset="0"/>
                <a:ea typeface="+mn-ea"/>
              </a:rPr>
              <a:t>DO NOT REMOVE</a:t>
            </a:r>
          </a:p>
          <a:p>
            <a:pPr defTabSz="914400">
              <a:tabLst>
                <a:tab pos="1371600" algn="l"/>
              </a:tabLst>
              <a:defRPr/>
            </a:pPr>
            <a:r>
              <a:rPr lang="en-US" sz="1000" dirty="0">
                <a:solidFill>
                  <a:srgbClr val="266095"/>
                </a:solidFill>
                <a:latin typeface="Calibri" panose="020F0502020204030204" pitchFamily="34" charset="0"/>
                <a:ea typeface="+mn-ea"/>
              </a:rPr>
              <a:t>MAKE DATE: 2/1/2009	WARRANTY:  02589514</a:t>
            </a:r>
          </a:p>
          <a:p>
            <a:pPr defTabSz="914400">
              <a:tabLst>
                <a:tab pos="1371600" algn="l"/>
              </a:tabLst>
              <a:defRPr/>
            </a:pPr>
            <a:r>
              <a:rPr lang="en-US" sz="1000" dirty="0">
                <a:solidFill>
                  <a:srgbClr val="266095"/>
                </a:solidFill>
                <a:latin typeface="Calibri" panose="020F0502020204030204" pitchFamily="34" charset="0"/>
                <a:ea typeface="+mn-ea"/>
              </a:rPr>
              <a:t>SALES ORDER:  00735962</a:t>
            </a:r>
          </a:p>
        </p:txBody>
      </p:sp>
    </p:spTree>
    <p:extLst>
      <p:ext uri="{BB962C8B-B14F-4D97-AF65-F5344CB8AC3E}">
        <p14:creationId xmlns:p14="http://schemas.microsoft.com/office/powerpoint/2010/main" val="3776586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PRICE LISTS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3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New </a:t>
            </a: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  <a:t>Construction, Replacement and Sliding Patio Door price lists are available on the media site in </a:t>
            </a:r>
            <a:r>
              <a:rPr lang="en-US" sz="13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Excel </a:t>
            </a: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  <a:t>and </a:t>
            </a:r>
            <a:r>
              <a:rPr lang="en-US" sz="13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PDF </a:t>
            </a: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  <a:t>format.</a:t>
            </a:r>
            <a:b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  <a:t>The </a:t>
            </a:r>
            <a:r>
              <a:rPr lang="en-US" sz="13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Excel </a:t>
            </a: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</a:rPr>
              <a:t>document allows you to create your own net price list or adjust for retail in-the-home price quoting for your customers: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Price Lists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2743200"/>
            <a:ext cx="2642180" cy="1611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43000" y="3704276"/>
            <a:ext cx="3097724" cy="3001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34200" y="2794422"/>
            <a:ext cx="1886832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84167" y="3200400"/>
            <a:ext cx="2420631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994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BROCHURES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Brochures are available for each replacement window product line  from the Series 8900 to the Series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8100,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with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an all inclusive brochure that covers all replacement windows. For builders, we have a new construction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brochure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that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covers all products and a patio door brochure that showcases our three sliding patio doors.  All of these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brochures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are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available for download from the Atrium media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site or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can be ordered via the literature request form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Brochures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0" y="3200400"/>
            <a:ext cx="2743200" cy="347472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19000">
                <a:schemeClr val="bg1">
                  <a:lumMod val="50000"/>
                </a:schemeClr>
              </a:gs>
              <a:gs pos="0">
                <a:schemeClr val="tx1"/>
              </a:gs>
              <a:gs pos="94000">
                <a:schemeClr val="bg1">
                  <a:lumMod val="50000"/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tIns="91440" bIns="0"/>
          <a:lstStyle/>
          <a:p>
            <a:pPr algn="ctr" defTabSz="914400">
              <a:lnSpc>
                <a:spcPts val="2000"/>
              </a:lnSpc>
              <a:spcAft>
                <a:spcPts val="0"/>
              </a:spcAft>
              <a:tabLst>
                <a:tab pos="1939925" algn="ctr"/>
              </a:tabLst>
              <a:defRPr/>
            </a:pPr>
            <a:r>
              <a:rPr lang="en-US" dirty="0" smtClean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New</a:t>
            </a:r>
            <a:br>
              <a:rPr lang="en-US" dirty="0" smtClean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</a:br>
            <a:r>
              <a:rPr lang="en-US" dirty="0" smtClean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Construction</a:t>
            </a:r>
            <a:endParaRPr lang="en-US" sz="2400" i="1" dirty="0">
              <a:solidFill>
                <a:srgbClr val="FFFFFF"/>
              </a:solidFill>
              <a:latin typeface="Century Gothic" panose="020B0502020202020204" pitchFamily="34" charset="0"/>
              <a:ea typeface="+mn-ea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6096000" y="3566160"/>
            <a:ext cx="2743200" cy="310896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19000">
                <a:schemeClr val="bg1">
                  <a:lumMod val="50000"/>
                </a:schemeClr>
              </a:gs>
              <a:gs pos="0">
                <a:schemeClr val="tx1"/>
              </a:gs>
              <a:gs pos="94000">
                <a:schemeClr val="bg1">
                  <a:lumMod val="50000"/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tIns="91440" bIns="0"/>
          <a:lstStyle/>
          <a:p>
            <a:pPr algn="ctr" defTabSz="914400">
              <a:lnSpc>
                <a:spcPts val="2000"/>
              </a:lnSpc>
              <a:spcAft>
                <a:spcPts val="0"/>
              </a:spcAft>
              <a:tabLst>
                <a:tab pos="1939925" algn="ctr"/>
              </a:tabLst>
              <a:defRPr/>
            </a:pPr>
            <a:r>
              <a:rPr lang="en-US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Patio</a:t>
            </a:r>
            <a:br>
              <a:rPr lang="en-US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</a:br>
            <a:r>
              <a:rPr lang="en-US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Door</a:t>
            </a:r>
            <a:endParaRPr lang="en-US" sz="2400" i="1" dirty="0">
              <a:solidFill>
                <a:srgbClr val="FFFFFF"/>
              </a:solidFill>
              <a:latin typeface="Century Gothic" panose="020B0502020202020204" pitchFamily="34" charset="0"/>
              <a:ea typeface="+mn-ea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304800" y="2834640"/>
            <a:ext cx="2743200" cy="384048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19000">
                <a:schemeClr val="bg1">
                  <a:lumMod val="50000"/>
                </a:schemeClr>
              </a:gs>
              <a:gs pos="0">
                <a:schemeClr val="tx1"/>
              </a:gs>
              <a:gs pos="94000">
                <a:schemeClr val="bg1">
                  <a:lumMod val="50000"/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tIns="91440" bIns="0"/>
          <a:lstStyle/>
          <a:p>
            <a:pPr algn="ctr" defTabSz="914400">
              <a:spcAft>
                <a:spcPts val="2400"/>
              </a:spcAft>
              <a:tabLst>
                <a:tab pos="1939925" algn="ctr"/>
              </a:tabLst>
              <a:defRPr/>
            </a:pPr>
            <a:r>
              <a:rPr lang="en-US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Replacement</a:t>
            </a:r>
            <a:endParaRPr lang="en-US" sz="2400" i="1" dirty="0">
              <a:solidFill>
                <a:srgbClr val="FFFFFF"/>
              </a:solidFill>
              <a:latin typeface="Century Gothic" panose="020B0502020202020204" pitchFamily="34" charset="0"/>
              <a:ea typeface="+mn-ea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000" y="3276600"/>
            <a:ext cx="1301805" cy="1691640"/>
          </a:xfrm>
          <a:prstGeom prst="roundRect">
            <a:avLst>
              <a:gd name="adj" fmla="val 11374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5200" y="3857919"/>
            <a:ext cx="2121181" cy="2743200"/>
          </a:xfrm>
          <a:prstGeom prst="roundRect">
            <a:avLst>
              <a:gd name="adj" fmla="val 7458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3045" y="4190216"/>
            <a:ext cx="1821932" cy="2377440"/>
          </a:xfrm>
          <a:prstGeom prst="roundRect">
            <a:avLst>
              <a:gd name="adj" fmla="val 7294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1658" y="3505200"/>
            <a:ext cx="1267742" cy="1621159"/>
          </a:xfrm>
          <a:prstGeom prst="roundRect">
            <a:avLst>
              <a:gd name="adj" fmla="val 8488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4619" y="4779641"/>
            <a:ext cx="1251781" cy="1621159"/>
          </a:xfrm>
          <a:prstGeom prst="roundRect">
            <a:avLst>
              <a:gd name="adj" fmla="val 8383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6854" y="4885500"/>
            <a:ext cx="1314698" cy="1691640"/>
          </a:xfrm>
          <a:prstGeom prst="roundRect">
            <a:avLst>
              <a:gd name="adj" fmla="val 793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2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58133" y="1629265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about Atrium &amp; Marketing Program Brochures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360889" y="2098590"/>
            <a:ext cx="2743200" cy="457200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19000">
                <a:schemeClr val="bg1">
                  <a:lumMod val="50000"/>
                </a:schemeClr>
              </a:gs>
              <a:gs pos="0">
                <a:schemeClr val="tx1"/>
              </a:gs>
              <a:gs pos="94000">
                <a:schemeClr val="bg1">
                  <a:lumMod val="50000"/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tIns="91440" bIns="0"/>
          <a:lstStyle/>
          <a:p>
            <a:pPr algn="ctr" defTabSz="914400">
              <a:spcAft>
                <a:spcPts val="1200"/>
              </a:spcAft>
              <a:tabLst>
                <a:tab pos="1939925" algn="ctr"/>
              </a:tabLst>
              <a:defRPr/>
            </a:pPr>
            <a:r>
              <a:rPr lang="en-US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Made in North Carolina</a:t>
            </a:r>
            <a:endParaRPr lang="en-US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defTabSz="914400">
              <a:spcAft>
                <a:spcPts val="1200"/>
              </a:spcAft>
              <a:tabLst>
                <a:tab pos="1939925" algn="ctr"/>
              </a:tabLst>
              <a:defRPr/>
            </a:pPr>
            <a:r>
              <a:rPr lang="en-US" sz="1400" i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This sheet references Atrium’s start to finish in North Carolina</a:t>
            </a:r>
          </a:p>
          <a:p>
            <a:pPr algn="ctr" defTabSz="914400">
              <a:spcAft>
                <a:spcPts val="1200"/>
              </a:spcAft>
              <a:tabLst>
                <a:tab pos="1939925" algn="ctr"/>
              </a:tabLst>
              <a:defRPr/>
            </a:pPr>
            <a:r>
              <a:rPr lang="en-US" sz="1200" i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(available </a:t>
            </a:r>
            <a:r>
              <a:rPr lang="en-US" sz="12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in </a:t>
            </a:r>
            <a:r>
              <a:rPr lang="en-US" sz="1200" i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PDF </a:t>
            </a:r>
            <a:r>
              <a:rPr lang="en-US" sz="12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format</a:t>
            </a:r>
            <a:br>
              <a:rPr lang="en-US" sz="1200" i="1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200" i="1" dirty="0">
                <a:solidFill>
                  <a:srgbClr val="FFFFFF"/>
                </a:solidFill>
                <a:latin typeface="Century Gothic" panose="020B0502020202020204" pitchFamily="34" charset="0"/>
              </a:rPr>
              <a:t>on media site only</a:t>
            </a:r>
            <a:r>
              <a:rPr lang="en-US" sz="1200" i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)</a:t>
            </a:r>
            <a:endParaRPr lang="en-US" sz="1200" i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5018358" y="2103120"/>
            <a:ext cx="2743200" cy="457200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19000">
                <a:schemeClr val="bg1">
                  <a:lumMod val="50000"/>
                </a:schemeClr>
              </a:gs>
              <a:gs pos="0">
                <a:schemeClr val="tx1"/>
              </a:gs>
              <a:gs pos="94000">
                <a:schemeClr val="bg1">
                  <a:lumMod val="50000"/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tIns="91440" bIns="0"/>
          <a:lstStyle/>
          <a:p>
            <a:pPr algn="ctr" defTabSz="914400">
              <a:spcAft>
                <a:spcPts val="1200"/>
              </a:spcAft>
              <a:tabLst>
                <a:tab pos="1939925" algn="ctr"/>
              </a:tabLst>
              <a:defRPr/>
            </a:pPr>
            <a:r>
              <a:rPr lang="en-US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Atrium</a:t>
            </a:r>
            <a:r>
              <a:rPr lang="en-US" b="1" dirty="0">
                <a:solidFill>
                  <a:srgbClr val="FFFFFF"/>
                </a:solidFill>
                <a:latin typeface="Century Gothic" panose="020B0502020202020204" pitchFamily="34" charset="0"/>
              </a:rPr>
              <a:t/>
            </a:r>
            <a:br>
              <a:rPr lang="en-US" b="1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rgbClr val="FFFFFF"/>
                </a:solidFill>
                <a:latin typeface="Century Gothic" panose="020B0502020202020204" pitchFamily="34" charset="0"/>
              </a:rPr>
              <a:t>Associate </a:t>
            </a:r>
            <a:r>
              <a:rPr lang="en-US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Product Training</a:t>
            </a:r>
            <a:endParaRPr lang="en-US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defTabSz="914400">
              <a:spcAft>
                <a:spcPts val="1200"/>
              </a:spcAft>
              <a:tabLst>
                <a:tab pos="1939925" algn="ctr"/>
              </a:tabLst>
              <a:defRPr/>
            </a:pPr>
            <a: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  <a:t>Pocket sized</a:t>
            </a:r>
            <a:b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  <a:t>for easy accessibility</a:t>
            </a:r>
            <a:b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  <a:t>with at-a-glance information</a:t>
            </a:r>
            <a:b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</a:br>
            <a:r>
              <a:rPr lang="en-US" sz="1400" dirty="0">
                <a:solidFill>
                  <a:srgbClr val="FFFFFF"/>
                </a:solidFill>
                <a:latin typeface="Century Gothic" panose="020B0502020202020204" pitchFamily="34" charset="0"/>
              </a:rPr>
              <a:t>on our entire product </a:t>
            </a:r>
            <a:r>
              <a:rPr lang="en-US" sz="1400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line</a:t>
            </a:r>
            <a:endParaRPr lang="en-US" sz="14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53533" y="4206240"/>
            <a:ext cx="1765575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5929" y="4206240"/>
            <a:ext cx="13894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5700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FEATURE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1 or 2 page summaries of each product’s features and options</a:t>
            </a:r>
            <a:b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available for download in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PDF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format (English and Spanish versions) from the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media site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Replacement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26116" y="4734611"/>
            <a:ext cx="142097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9851" y="2833618"/>
            <a:ext cx="1385803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2743200"/>
            <a:ext cx="1401483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9967" y="4834480"/>
            <a:ext cx="141386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4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4981" y="2920238"/>
            <a:ext cx="139626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2600" y="4738141"/>
            <a:ext cx="1386423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9719" y="2805833"/>
            <a:ext cx="1410293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96874" y="4834480"/>
            <a:ext cx="1382314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7581" y="2882871"/>
            <a:ext cx="139153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11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7469" y="4749038"/>
            <a:ext cx="138063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" name="Picture 1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8184" y="2779174"/>
            <a:ext cx="1399696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13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21264" y="4848759"/>
            <a:ext cx="135049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660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FEATURE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1 or 2 page summaries of each product’s features and options</a:t>
            </a:r>
            <a:b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available for download in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PDF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format (English and Spanish versions) from the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media site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New Construction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00419" y="2971800"/>
            <a:ext cx="1576035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8904" y="2819400"/>
            <a:ext cx="1571085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600" y="2971800"/>
            <a:ext cx="1592168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1717" y="2819400"/>
            <a:ext cx="1709483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7" name="Picture 10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5200" y="2819400"/>
            <a:ext cx="155898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3765" y="4675799"/>
            <a:ext cx="1572435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37507" y="4572000"/>
            <a:ext cx="1553693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77140" y="4572000"/>
            <a:ext cx="158526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9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395" y="4648200"/>
            <a:ext cx="1597005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6125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FEATURE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1 or 2 page summaries of each product’s features and options</a:t>
            </a:r>
            <a:b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available for download in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PDF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format (English and Spanish versions) from the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media site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Patio Doors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0681" y="2790335"/>
            <a:ext cx="283168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1669" y="2876746"/>
            <a:ext cx="2820996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6202" y="2972584"/>
            <a:ext cx="281747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0695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FEATURE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1 or 2 page summaries of each product’s features and options</a:t>
            </a:r>
            <a:b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available for download in </a:t>
            </a:r>
            <a:r>
              <a:rPr lang="en-US" sz="1400" i="1" smtClean="0">
                <a:solidFill>
                  <a:srgbClr val="FFFFFF"/>
                </a:solidFill>
                <a:latin typeface="Calibri" panose="020F0502020204030204" pitchFamily="34" charset="0"/>
              </a:rPr>
              <a:t>PDF format from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the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media site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Options &amp; Samples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5792" y="2836469"/>
            <a:ext cx="213231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30185" y="2836469"/>
            <a:ext cx="21297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8401" y="3200400"/>
            <a:ext cx="209115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8201" y="4447560"/>
            <a:ext cx="17602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4436669"/>
            <a:ext cx="17137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157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ATRIUM &amp; MARKETING PROGRAM FEATURE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1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page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summaries of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marketing programs to help you sell Atrium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are available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for download in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PDF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format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from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the 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Atrium </a:t>
            </a:r>
            <a:r>
              <a:rPr lang="en-US" sz="1400" i="1" dirty="0">
                <a:solidFill>
                  <a:srgbClr val="FFFFFF"/>
                </a:solidFill>
                <a:latin typeface="Calibri" panose="020F0502020204030204" pitchFamily="34" charset="0"/>
              </a:rPr>
              <a:t>media site</a:t>
            </a: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 Programs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5" t="10193" r="36666" b="5422"/>
          <a:stretch/>
        </p:blipFill>
        <p:spPr bwMode="auto">
          <a:xfrm>
            <a:off x="6640475" y="2820184"/>
            <a:ext cx="230399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44" t="10001" r="28889" b="5614"/>
          <a:stretch/>
        </p:blipFill>
        <p:spPr bwMode="auto">
          <a:xfrm>
            <a:off x="4613690" y="3333946"/>
            <a:ext cx="2291445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2490" y="2819400"/>
            <a:ext cx="2323555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161" y="3200400"/>
            <a:ext cx="2629239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763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>
                  <a:alpha val="76000"/>
                </a:srgbClr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18288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PRODUCT SPECIFICATIONS &amp; TECHNICAL DATA SHEETS</a:t>
            </a:r>
            <a:endParaRPr lang="en-US" sz="2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Two page sheets including necessary information for builders and architects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for replacement and new construction windows and sliding patio doors:</a:t>
            </a:r>
            <a:br>
              <a:rPr lang="en-US" sz="1400" i="1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sz="1400" i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Rounded Rectangle 26">
            <a:hlinkClick r:id="rId6"/>
          </p:cNvPr>
          <p:cNvSpPr/>
          <p:nvPr/>
        </p:nvSpPr>
        <p:spPr bwMode="auto">
          <a:xfrm>
            <a:off x="2067560" y="2250440"/>
            <a:ext cx="5019040" cy="32004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Technical Data Sheets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880" y="2788920"/>
            <a:ext cx="281996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4680" y="2843784"/>
            <a:ext cx="281036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6480" y="2971800"/>
            <a:ext cx="28040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237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9d2f9e1e64798293da4a42874a5a1e3c15a8bfd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9341</TotalTime>
  <Words>249</Words>
  <Application>Microsoft Macintosh PowerPoint</Application>
  <PresentationFormat>On-screen Show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135</cp:revision>
  <dcterms:created xsi:type="dcterms:W3CDTF">2015-06-01T22:48:17Z</dcterms:created>
  <dcterms:modified xsi:type="dcterms:W3CDTF">2016-11-07T16:51:09Z</dcterms:modified>
</cp:coreProperties>
</file>