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6" r:id="rId1"/>
  </p:sldMasterIdLst>
  <p:notesMasterIdLst>
    <p:notesMasterId r:id="rId13"/>
  </p:notesMasterIdLst>
  <p:handoutMasterIdLst>
    <p:handoutMasterId r:id="rId14"/>
  </p:handoutMasterIdLst>
  <p:sldIdLst>
    <p:sldId id="268" r:id="rId2"/>
    <p:sldId id="314" r:id="rId3"/>
    <p:sldId id="315" r:id="rId4"/>
    <p:sldId id="316" r:id="rId5"/>
    <p:sldId id="317" r:id="rId6"/>
    <p:sldId id="318" r:id="rId7"/>
    <p:sldId id="319" r:id="rId8"/>
    <p:sldId id="320" r:id="rId9"/>
    <p:sldId id="321" r:id="rId10"/>
    <p:sldId id="322" r:id="rId11"/>
    <p:sldId id="323" r:id="rId12"/>
  </p:sldIdLst>
  <p:sldSz cx="9144000" cy="6858000" type="screen4x3"/>
  <p:notesSz cx="6858000" cy="9144000"/>
  <p:custDataLst>
    <p:tags r:id="rId15"/>
  </p:custData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4F26"/>
    <a:srgbClr val="999545"/>
    <a:srgbClr val="999145"/>
    <a:srgbClr val="B9B163"/>
    <a:srgbClr val="A29948"/>
    <a:srgbClr val="C2BB74"/>
    <a:srgbClr val="000066"/>
    <a:srgbClr val="D9D4A9"/>
    <a:srgbClr val="007A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674"/>
  </p:normalViewPr>
  <p:slideViewPr>
    <p:cSldViewPr snapToObjects="1" showGuides="1">
      <p:cViewPr varScale="1">
        <p:scale>
          <a:sx n="124" d="100"/>
          <a:sy n="124" d="100"/>
        </p:scale>
        <p:origin x="816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handoutMaster" Target="handoutMasters/handoutMaster1.xml"/><Relationship Id="rId15" Type="http://schemas.openxmlformats.org/officeDocument/2006/relationships/tags" Target="tags/tag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9CC667F4-163C-4798-A5F1-C0BADA4ED92C}" type="datetime1">
              <a:rPr lang="en-US" altLang="en-US"/>
              <a:pPr>
                <a:defRPr/>
              </a:pPr>
              <a:t>11/7/16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524A7C2A-0878-4AFC-86EC-CDBC0D184B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79853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591CF36D-993B-48F6-A1DD-28BCFA63F4AC}" type="datetime1">
              <a:rPr lang="en-US" altLang="en-US"/>
              <a:pPr>
                <a:defRPr/>
              </a:pPr>
              <a:t>11/7/16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6A035378-0011-4610-AE60-383F6FF60B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69224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200">
                <a:solidFill>
                  <a:srgbClr val="7F7F7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1353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949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1197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65" r:id="rId2"/>
    <p:sldLayoutId id="2147483770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000" kern="1200">
          <a:solidFill>
            <a:srgbClr val="FFFFFF"/>
          </a:solidFill>
          <a:latin typeface="+mj-lt"/>
          <a:ea typeface="ヒラギノ角ゴ Pro W3" charset="-128"/>
          <a:cs typeface="ヒラギノ角ゴ Pro W3" charset="-128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000">
          <a:solidFill>
            <a:srgbClr val="FFFFFF"/>
          </a:solidFill>
          <a:latin typeface="Calibri" charset="0"/>
          <a:ea typeface="ヒラギノ角ゴ Pro W3" charset="-128"/>
          <a:cs typeface="ヒラギノ角ゴ Pro W3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000">
          <a:solidFill>
            <a:srgbClr val="FFFFFF"/>
          </a:solidFill>
          <a:latin typeface="Calibri" charset="0"/>
          <a:ea typeface="ヒラギノ角ゴ Pro W3" charset="-128"/>
          <a:cs typeface="ヒラギノ角ゴ Pro W3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000">
          <a:solidFill>
            <a:srgbClr val="FFFFFF"/>
          </a:solidFill>
          <a:latin typeface="Calibri" charset="0"/>
          <a:ea typeface="ヒラギノ角ゴ Pro W3" charset="-128"/>
          <a:cs typeface="ヒラギノ角ゴ Pro W3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000">
          <a:solidFill>
            <a:srgbClr val="FFFFFF"/>
          </a:solidFill>
          <a:latin typeface="Calibri" charset="0"/>
          <a:ea typeface="ヒラギノ角ゴ Pro W3" charset="-128"/>
          <a:cs typeface="ヒラギノ角ゴ Pro W3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alibri" charset="0"/>
          <a:ea typeface="ヒラギノ角ゴ Pro W3" charset="-128"/>
          <a:cs typeface="ヒラギノ角ゴ Pro W3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alibri" charset="0"/>
          <a:ea typeface="ヒラギノ角ゴ Pro W3" charset="-128"/>
          <a:cs typeface="ヒラギノ角ゴ Pro W3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alibri" charset="0"/>
          <a:ea typeface="ヒラギノ角ゴ Pro W3" charset="-128"/>
          <a:cs typeface="ヒラギノ角ゴ Pro W3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alibri" charset="0"/>
          <a:ea typeface="ヒラギノ角ゴ Pro W3" charset="-128"/>
          <a:cs typeface="ヒラギノ角ゴ Pro W3" charset="-128"/>
        </a:defRPr>
      </a:lvl9pPr>
    </p:titleStyle>
    <p:bodyStyle>
      <a:lvl1pPr marL="457200" indent="-457200" algn="l" defTabSz="45720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2"/>
        <a:buChar char="§"/>
        <a:defRPr sz="2400" kern="1200">
          <a:solidFill>
            <a:srgbClr val="7F7F7F"/>
          </a:solidFill>
          <a:latin typeface="+mn-lt"/>
          <a:ea typeface="ヒラギノ角ゴ Pro W3" charset="-128"/>
          <a:cs typeface="ヒラギノ角ゴ Pro W3" charset="-128"/>
        </a:defRPr>
      </a:lvl1pPr>
      <a:lvl2pPr marL="914400" indent="-457200" algn="l" defTabSz="45720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2"/>
        <a:buChar char="§"/>
        <a:defRPr sz="2400" kern="1200">
          <a:solidFill>
            <a:srgbClr val="7F7F7F"/>
          </a:solidFill>
          <a:latin typeface="+mn-lt"/>
          <a:ea typeface="ヒラギノ角ゴ Pro W3" charset="-128"/>
          <a:cs typeface="+mn-cs"/>
        </a:defRPr>
      </a:lvl2pPr>
      <a:lvl3pPr marL="1371600" indent="-457200" algn="l" defTabSz="45720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2"/>
        <a:buChar char="§"/>
        <a:defRPr sz="2000" kern="1200">
          <a:solidFill>
            <a:srgbClr val="7F7F7F"/>
          </a:solidFill>
          <a:latin typeface="+mn-lt"/>
          <a:ea typeface="ヒラギノ角ゴ Pro W3" charset="-128"/>
          <a:cs typeface="+mn-cs"/>
        </a:defRPr>
      </a:lvl3pPr>
      <a:lvl4pPr marL="1714500" indent="-342900" algn="l" defTabSz="45720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2"/>
        <a:buChar char="§"/>
        <a:defRPr kern="1200">
          <a:solidFill>
            <a:srgbClr val="7F7F7F"/>
          </a:solidFill>
          <a:latin typeface="+mn-lt"/>
          <a:ea typeface="ヒラギノ角ゴ Pro W3" charset="-128"/>
          <a:cs typeface="+mn-cs"/>
        </a:defRPr>
      </a:lvl4pPr>
      <a:lvl5pPr marL="2171700" indent="-342900" algn="l" defTabSz="45720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2"/>
        <a:buChar char="§"/>
        <a:defRPr sz="1600" kern="1200">
          <a:solidFill>
            <a:srgbClr val="7F7F7F"/>
          </a:solidFill>
          <a:latin typeface="+mn-lt"/>
          <a:ea typeface="ヒラギノ角ゴ Pro W3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1.png"/><Relationship Id="rId6" Type="http://schemas.openxmlformats.org/officeDocument/2006/relationships/hyperlink" Target="http://marketing.atrium.com/marketing-support/literature-and-print/warranties/" TargetMode="External"/><Relationship Id="rId7" Type="http://schemas.openxmlformats.org/officeDocument/2006/relationships/image" Target="../media/image7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1.png"/><Relationship Id="rId6" Type="http://schemas.openxmlformats.org/officeDocument/2006/relationships/hyperlink" Target="http://marketing.atrium.com/marketing-support/literature-and-print/price-lists/" TargetMode="External"/><Relationship Id="rId7" Type="http://schemas.openxmlformats.org/officeDocument/2006/relationships/image" Target="../media/image7.png"/><Relationship Id="rId8" Type="http://schemas.openxmlformats.org/officeDocument/2006/relationships/image" Target="../media/image55.png"/><Relationship Id="rId9" Type="http://schemas.openxmlformats.org/officeDocument/2006/relationships/image" Target="../media/image56.png"/><Relationship Id="rId10" Type="http://schemas.openxmlformats.org/officeDocument/2006/relationships/image" Target="../media/image57.png"/><Relationship Id="rId11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1.png"/><Relationship Id="rId6" Type="http://schemas.openxmlformats.org/officeDocument/2006/relationships/hyperlink" Target="http://marketing.atrium.com/marketing-support/literature-and-print/brochures/" TargetMode="External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1.png"/><Relationship Id="rId6" Type="http://schemas.openxmlformats.org/officeDocument/2006/relationships/hyperlink" Target="http://marketing.atrium.com/marketing-support/literature-and-print/feature-sheets/" TargetMode="External"/><Relationship Id="rId7" Type="http://schemas.openxmlformats.org/officeDocument/2006/relationships/image" Target="../media/image7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png"/><Relationship Id="rId12" Type="http://schemas.openxmlformats.org/officeDocument/2006/relationships/image" Target="../media/image20.png"/><Relationship Id="rId13" Type="http://schemas.openxmlformats.org/officeDocument/2006/relationships/image" Target="../media/image21.png"/><Relationship Id="rId14" Type="http://schemas.openxmlformats.org/officeDocument/2006/relationships/image" Target="../media/image22.png"/><Relationship Id="rId15" Type="http://schemas.openxmlformats.org/officeDocument/2006/relationships/image" Target="../media/image23.png"/><Relationship Id="rId16" Type="http://schemas.openxmlformats.org/officeDocument/2006/relationships/image" Target="../media/image24.png"/><Relationship Id="rId17" Type="http://schemas.openxmlformats.org/officeDocument/2006/relationships/image" Target="../media/image25.png"/><Relationship Id="rId18" Type="http://schemas.openxmlformats.org/officeDocument/2006/relationships/image" Target="../media/image26.png"/><Relationship Id="rId19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1.png"/><Relationship Id="rId6" Type="http://schemas.openxmlformats.org/officeDocument/2006/relationships/hyperlink" Target="http://marketing.atrium.com/marketing-support/literature-and-print/feature-sheets/" TargetMode="External"/><Relationship Id="rId7" Type="http://schemas.openxmlformats.org/officeDocument/2006/relationships/image" Target="../media/image7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1.png"/><Relationship Id="rId12" Type="http://schemas.openxmlformats.org/officeDocument/2006/relationships/image" Target="../media/image32.png"/><Relationship Id="rId13" Type="http://schemas.openxmlformats.org/officeDocument/2006/relationships/image" Target="../media/image33.png"/><Relationship Id="rId14" Type="http://schemas.openxmlformats.org/officeDocument/2006/relationships/image" Target="../media/image34.png"/><Relationship Id="rId15" Type="http://schemas.openxmlformats.org/officeDocument/2006/relationships/image" Target="../media/image35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1.png"/><Relationship Id="rId6" Type="http://schemas.openxmlformats.org/officeDocument/2006/relationships/hyperlink" Target="http://marketing.atrium.com/marketing-support/literature-and-print/feature-sheets/" TargetMode="External"/><Relationship Id="rId7" Type="http://schemas.openxmlformats.org/officeDocument/2006/relationships/image" Target="../media/image7.png"/><Relationship Id="rId8" Type="http://schemas.openxmlformats.org/officeDocument/2006/relationships/image" Target="../media/image28.png"/><Relationship Id="rId9" Type="http://schemas.openxmlformats.org/officeDocument/2006/relationships/image" Target="../media/image29.png"/><Relationship Id="rId10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1.png"/><Relationship Id="rId6" Type="http://schemas.openxmlformats.org/officeDocument/2006/relationships/hyperlink" Target="http://marketing.atrium.com/marketing-support/literature-and-print/feature-sheets/" TargetMode="External"/><Relationship Id="rId7" Type="http://schemas.openxmlformats.org/officeDocument/2006/relationships/image" Target="../media/image7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3.png"/><Relationship Id="rId1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1.png"/><Relationship Id="rId6" Type="http://schemas.openxmlformats.org/officeDocument/2006/relationships/hyperlink" Target="http://marketing.atrium.com/marketing-support/literature-and-print/feature-sheets/" TargetMode="External"/><Relationship Id="rId7" Type="http://schemas.openxmlformats.org/officeDocument/2006/relationships/image" Target="../media/image7.png"/><Relationship Id="rId8" Type="http://schemas.openxmlformats.org/officeDocument/2006/relationships/image" Target="../media/image40.png"/><Relationship Id="rId9" Type="http://schemas.openxmlformats.org/officeDocument/2006/relationships/image" Target="../media/image41.png"/><Relationship Id="rId10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1.png"/><Relationship Id="rId6" Type="http://schemas.openxmlformats.org/officeDocument/2006/relationships/hyperlink" Target="http://marketing.atrium.com/sales-support/" TargetMode="External"/><Relationship Id="rId7" Type="http://schemas.openxmlformats.org/officeDocument/2006/relationships/image" Target="../media/image7.png"/><Relationship Id="rId8" Type="http://schemas.openxmlformats.org/officeDocument/2006/relationships/image" Target="../media/image45.png"/><Relationship Id="rId9" Type="http://schemas.openxmlformats.org/officeDocument/2006/relationships/image" Target="../media/image46.png"/><Relationship Id="rId10" Type="http://schemas.openxmlformats.org/officeDocument/2006/relationships/image" Target="../media/image47.png"/><Relationship Id="rId11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1.png"/><Relationship Id="rId6" Type="http://schemas.openxmlformats.org/officeDocument/2006/relationships/hyperlink" Target="http://marketing.atrium.com/product-specifications/technical-data-sheets/" TargetMode="External"/><Relationship Id="rId7" Type="http://schemas.openxmlformats.org/officeDocument/2006/relationships/image" Target="../media/image7.png"/><Relationship Id="rId8" Type="http://schemas.openxmlformats.org/officeDocument/2006/relationships/image" Target="../media/image49.png"/><Relationship Id="rId9" Type="http://schemas.openxmlformats.org/officeDocument/2006/relationships/image" Target="../media/image50.png"/><Relationship Id="rId10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760897"/>
            <a:ext cx="9144000" cy="6097103"/>
          </a:xfrm>
          <a:prstGeom prst="rect">
            <a:avLst/>
          </a:prstGeom>
          <a:gradFill flip="none" rotWithShape="1">
            <a:gsLst>
              <a:gs pos="25000">
                <a:srgbClr val="004F26">
                  <a:alpha val="90000"/>
                </a:srgbClr>
              </a:gs>
              <a:gs pos="5000">
                <a:srgbClr val="004F26">
                  <a:alpha val="0"/>
                </a:srgbClr>
              </a:gs>
              <a:gs pos="100000">
                <a:srgbClr val="004F26"/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Subtitle 6"/>
          <p:cNvSpPr txBox="1">
            <a:spLocks/>
          </p:cNvSpPr>
          <p:nvPr/>
        </p:nvSpPr>
        <p:spPr bwMode="auto">
          <a:xfrm>
            <a:off x="76200" y="6057900"/>
            <a:ext cx="8991600" cy="4730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 anchorCtr="0"/>
          <a:lstStyle/>
          <a:p>
            <a:pPr algn="ctr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n-US" sz="2000" spc="7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ヒラギノ角ゴ Pro W3" charset="-128"/>
              </a:rPr>
              <a:t>MARKETING OFFERINGS</a:t>
            </a:r>
            <a:endParaRPr lang="en-US" sz="2000" spc="700" dirty="0">
              <a:solidFill>
                <a:srgbClr val="EAEA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ヒラギノ角ゴ Pro W3" charset="-128"/>
            </a:endParaRPr>
          </a:p>
        </p:txBody>
      </p:sp>
      <p:pic>
        <p:nvPicPr>
          <p:cNvPr id="10" name="Picture 9" descr="Atrium_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6" y="146304"/>
            <a:ext cx="271375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Atrium_window_logo_green_scree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54" b="35324"/>
          <a:stretch>
            <a:fillRect/>
          </a:stretch>
        </p:blipFill>
        <p:spPr bwMode="auto">
          <a:xfrm>
            <a:off x="5454650" y="1505528"/>
            <a:ext cx="3556000" cy="4335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lumMod val="50000"/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 bwMode="auto">
          <a:xfrm>
            <a:off x="6813993" y="1201579"/>
            <a:ext cx="17620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0" indent="3175" algn="l">
              <a:spcBef>
                <a:spcPct val="20000"/>
              </a:spcBef>
              <a:buFont typeface="Arial" charset="0"/>
              <a:buNone/>
            </a:pPr>
            <a:r>
              <a:rPr lang="en-US" sz="1000" b="1" kern="1000" spc="6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MADE IN USA</a:t>
            </a:r>
            <a:endParaRPr lang="en-US" sz="1000" b="1" kern="1000" spc="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2" name="Picture 8" descr="Atrium_media_pieces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74" t="3306" r="1406" b="10286"/>
          <a:stretch/>
        </p:blipFill>
        <p:spPr bwMode="auto">
          <a:xfrm>
            <a:off x="76200" y="1473253"/>
            <a:ext cx="7494487" cy="4389120"/>
          </a:xfrm>
          <a:prstGeom prst="rect">
            <a:avLst/>
          </a:prstGeom>
          <a:ln>
            <a:noFill/>
          </a:ln>
          <a:effectLst>
            <a:outerShdw blurRad="292100" dist="762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-28281" y="5724144"/>
            <a:ext cx="9189720" cy="137160"/>
          </a:xfrm>
          <a:prstGeom prst="roundRect">
            <a:avLst/>
          </a:prstGeom>
          <a:gradFill flip="none" rotWithShape="1">
            <a:gsLst>
              <a:gs pos="54000">
                <a:srgbClr val="D9D4A9"/>
              </a:gs>
              <a:gs pos="92000">
                <a:srgbClr val="D9D4A9"/>
              </a:gs>
              <a:gs pos="9000">
                <a:srgbClr val="004F26"/>
              </a:gs>
              <a:gs pos="0">
                <a:srgbClr val="D9D4A9"/>
              </a:gs>
              <a:gs pos="100000">
                <a:srgbClr val="004F26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-28281" y="1389888"/>
            <a:ext cx="9189720" cy="137160"/>
          </a:xfrm>
          <a:prstGeom prst="roundRect">
            <a:avLst/>
          </a:prstGeom>
          <a:gradFill flip="none" rotWithShape="1">
            <a:gsLst>
              <a:gs pos="71000">
                <a:srgbClr val="D9D4A9"/>
              </a:gs>
              <a:gs pos="92000">
                <a:srgbClr val="D9D4A9"/>
              </a:gs>
              <a:gs pos="0">
                <a:srgbClr val="004F26"/>
              </a:gs>
              <a:gs pos="58000">
                <a:srgbClr val="004F26"/>
              </a:gs>
              <a:gs pos="5000">
                <a:srgbClr val="D9D4A9"/>
              </a:gs>
              <a:gs pos="100000">
                <a:srgbClr val="004F2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7" descr="RB_Kitchen2_pho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66" y="704088"/>
            <a:ext cx="3070226" cy="4094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 descr="RB_Bedroom1_phot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7568" y="704088"/>
            <a:ext cx="3063240" cy="4130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9" descr="RB_Kitchen1_phot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7505" y="704088"/>
            <a:ext cx="3021012" cy="4044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-5421" y="760897"/>
            <a:ext cx="9144000" cy="6097103"/>
          </a:xfrm>
          <a:prstGeom prst="rect">
            <a:avLst/>
          </a:prstGeom>
          <a:gradFill flip="none" rotWithShape="1">
            <a:gsLst>
              <a:gs pos="22000">
                <a:srgbClr val="004F26"/>
              </a:gs>
              <a:gs pos="5000">
                <a:srgbClr val="008000">
                  <a:alpha val="0"/>
                </a:srgbClr>
              </a:gs>
              <a:gs pos="100000">
                <a:srgbClr val="004F26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-28281" y="649224"/>
            <a:ext cx="9189720" cy="137160"/>
          </a:xfrm>
          <a:prstGeom prst="roundRect">
            <a:avLst/>
          </a:prstGeom>
          <a:gradFill flip="none" rotWithShape="1">
            <a:gsLst>
              <a:gs pos="71000">
                <a:srgbClr val="D9D4A9"/>
              </a:gs>
              <a:gs pos="92000">
                <a:srgbClr val="D9D4A9"/>
              </a:gs>
              <a:gs pos="0">
                <a:srgbClr val="004F26"/>
              </a:gs>
              <a:gs pos="58000">
                <a:srgbClr val="004F26"/>
              </a:gs>
              <a:gs pos="5000">
                <a:srgbClr val="D9D4A9"/>
              </a:gs>
              <a:gs pos="100000">
                <a:srgbClr val="004F2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trium_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7" y="110188"/>
            <a:ext cx="1899629" cy="640080"/>
          </a:xfrm>
          <a:prstGeom prst="rect">
            <a:avLst/>
          </a:prstGeom>
          <a:ln>
            <a:noFill/>
          </a:ln>
          <a:effectLst>
            <a:outerShdw blurRad="292100" dist="139700" dir="54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 bwMode="auto">
          <a:xfrm>
            <a:off x="153988" y="689777"/>
            <a:ext cx="8837612" cy="1982303"/>
          </a:xfrm>
          <a:prstGeom prst="roundRect">
            <a:avLst>
              <a:gd name="adj" fmla="val 6770"/>
            </a:avLst>
          </a:prstGeom>
          <a:gradFill flip="none" rotWithShape="1">
            <a:gsLst>
              <a:gs pos="25000">
                <a:srgbClr val="999545">
                  <a:alpha val="76000"/>
                </a:srgbClr>
              </a:gs>
              <a:gs pos="10000">
                <a:srgbClr val="999545">
                  <a:alpha val="0"/>
                </a:srgbClr>
              </a:gs>
              <a:gs pos="100000">
                <a:srgbClr val="999545"/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tIns="91440" bIns="182880" anchor="b" anchorCtr="0">
            <a:noAutofit/>
          </a:bodyPr>
          <a:lstStyle/>
          <a:p>
            <a:pPr indent="3175" algn="ctr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2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INDUSTRY LEADING WARRANTY</a:t>
            </a:r>
            <a:endParaRPr lang="en-US" sz="2800" dirty="0">
              <a:solidFill>
                <a:srgbClr val="FFFFFF"/>
              </a:solidFill>
              <a:latin typeface="Calibri" panose="020F0502020204030204" pitchFamily="34" charset="0"/>
              <a:ea typeface="ヒラギノ角ゴ Pro W3" charset="-128"/>
            </a:endParaRPr>
          </a:p>
          <a:p>
            <a:pPr indent="3175" algn="ctr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1400" i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Atrium Windows &amp; Doors have industry leading warranty coverage on all replacement and new construction products.</a:t>
            </a:r>
            <a:br>
              <a:rPr lang="en-US" sz="1400" i="1" dirty="0" smtClean="0">
                <a:solidFill>
                  <a:srgbClr val="FFFFFF"/>
                </a:solidFill>
                <a:latin typeface="Calibri" panose="020F0502020204030204" pitchFamily="34" charset="0"/>
              </a:rPr>
            </a:br>
            <a:r>
              <a:rPr lang="en-US" sz="1400" i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Warranties are available for download from the Atrium media site or can be ordered via your literature request form:</a:t>
            </a:r>
            <a:br>
              <a:rPr lang="en-US" sz="1400" i="1" dirty="0" smtClean="0">
                <a:solidFill>
                  <a:srgbClr val="FFFFFF"/>
                </a:solidFill>
                <a:latin typeface="Calibri" panose="020F0502020204030204" pitchFamily="34" charset="0"/>
              </a:rPr>
            </a:br>
            <a:endParaRPr lang="en-US" sz="1400" i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7" name="Rounded Rectangle 26">
            <a:hlinkClick r:id="rId6"/>
          </p:cNvPr>
          <p:cNvSpPr/>
          <p:nvPr/>
        </p:nvSpPr>
        <p:spPr bwMode="auto">
          <a:xfrm>
            <a:off x="2067560" y="2250440"/>
            <a:ext cx="5019040" cy="320040"/>
          </a:xfrm>
          <a:prstGeom prst="roundRect">
            <a:avLst>
              <a:gd name="adj" fmla="val 31317"/>
            </a:avLst>
          </a:prstGeom>
          <a:solidFill>
            <a:srgbClr val="000066"/>
          </a:solidFill>
          <a:ln w="9525" cap="flat" cmpd="sng" algn="ctr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bg1"/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600"/>
              </a:spcAft>
              <a:tabLst>
                <a:tab pos="2286000" algn="r"/>
              </a:tabLst>
            </a:pPr>
            <a:r>
              <a:rPr lang="en-US" sz="1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Warranty</a:t>
            </a:r>
            <a:endParaRPr lang="en-US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Picture 11" descr="Atrium_window_logo_green_screen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8998" y="5486400"/>
            <a:ext cx="112500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 bwMode="auto">
          <a:xfrm>
            <a:off x="6813993" y="447040"/>
            <a:ext cx="17620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0" indent="3175" algn="l">
              <a:spcBef>
                <a:spcPct val="20000"/>
              </a:spcBef>
              <a:buFont typeface="Arial" charset="0"/>
              <a:buNone/>
            </a:pPr>
            <a:r>
              <a:rPr lang="en-US" sz="1000" b="1" kern="1000" spc="6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MADE IN USA</a:t>
            </a:r>
            <a:endParaRPr lang="en-US" sz="1000" b="1" kern="1000" spc="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161925" y="2858301"/>
            <a:ext cx="3648075" cy="2323300"/>
          </a:xfrm>
          <a:prstGeom prst="rect">
            <a:avLst/>
          </a:prstGeom>
        </p:spPr>
        <p:txBody>
          <a:bodyPr r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4688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hlink"/>
                </a:solidFill>
                <a:latin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4688"/>
                </a:solidFill>
                <a:latin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4688"/>
                </a:solidFill>
                <a:latin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4688"/>
                </a:solidFill>
                <a:latin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4688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4688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4688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4688"/>
                </a:solidFill>
                <a:latin typeface="+mn-lt"/>
              </a:defRPr>
            </a:lvl9pPr>
          </a:lstStyle>
          <a:p>
            <a:pPr marL="230188" indent="-230188" defTabSz="914400"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ü"/>
              <a:defRPr/>
            </a:pPr>
            <a:r>
              <a:rPr lang="en-US" sz="1600" kern="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Limited Lifetime</a:t>
            </a:r>
            <a:br>
              <a:rPr lang="en-US" sz="1600" kern="0" dirty="0" smtClean="0">
                <a:solidFill>
                  <a:srgbClr val="FFFFFF"/>
                </a:solidFill>
                <a:latin typeface="Century Gothic" panose="020B0502020202020204" pitchFamily="34" charset="0"/>
              </a:rPr>
            </a:br>
            <a:r>
              <a:rPr lang="en-US" sz="1600" kern="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for </a:t>
            </a:r>
            <a:r>
              <a:rPr lang="en-US" sz="1600" kern="0" dirty="0">
                <a:solidFill>
                  <a:srgbClr val="FFFFFF"/>
                </a:solidFill>
                <a:latin typeface="Century Gothic" panose="020B0502020202020204" pitchFamily="34" charset="0"/>
              </a:rPr>
              <a:t>New </a:t>
            </a:r>
            <a:r>
              <a:rPr lang="en-US" sz="1600" kern="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Construction</a:t>
            </a:r>
            <a:endParaRPr lang="en-US" sz="1600" kern="0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230188" indent="-230188" defTabSz="914400"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ü"/>
              <a:defRPr/>
            </a:pPr>
            <a:r>
              <a:rPr lang="en-US" sz="1600" kern="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Transferable</a:t>
            </a:r>
            <a:r>
              <a:rPr lang="en-US" sz="1600" kern="0" dirty="0">
                <a:solidFill>
                  <a:srgbClr val="FFFFFF"/>
                </a:solidFill>
                <a:latin typeface="Century Gothic" panose="020B0502020202020204" pitchFamily="34" charset="0"/>
              </a:rPr>
              <a:t>, Limited </a:t>
            </a:r>
            <a:r>
              <a:rPr lang="en-US" sz="1600" kern="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Lifetime</a:t>
            </a:r>
            <a:br>
              <a:rPr lang="en-US" sz="1600" kern="0" dirty="0" smtClean="0">
                <a:solidFill>
                  <a:srgbClr val="FFFFFF"/>
                </a:solidFill>
                <a:latin typeface="Century Gothic" panose="020B0502020202020204" pitchFamily="34" charset="0"/>
              </a:rPr>
            </a:br>
            <a:r>
              <a:rPr lang="en-US" sz="1600" kern="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for </a:t>
            </a:r>
            <a:r>
              <a:rPr lang="en-US" sz="1600" kern="0" dirty="0">
                <a:solidFill>
                  <a:srgbClr val="FFFFFF"/>
                </a:solidFill>
                <a:latin typeface="Century Gothic" panose="020B0502020202020204" pitchFamily="34" charset="0"/>
              </a:rPr>
              <a:t>all Replacement </a:t>
            </a:r>
            <a:r>
              <a:rPr lang="en-US" sz="1600" kern="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series</a:t>
            </a:r>
            <a:endParaRPr lang="en-US" sz="1600" kern="0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230188" indent="-230188" defTabSz="914400"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ü"/>
              <a:defRPr/>
            </a:pPr>
            <a:r>
              <a:rPr lang="en-US" sz="1600" kern="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LIFETIME </a:t>
            </a:r>
            <a:r>
              <a:rPr lang="en-US" sz="1600" kern="0" dirty="0">
                <a:solidFill>
                  <a:srgbClr val="FFFFFF"/>
                </a:solidFill>
                <a:latin typeface="Century Gothic" panose="020B0502020202020204" pitchFamily="34" charset="0"/>
              </a:rPr>
              <a:t>GLASS </a:t>
            </a:r>
            <a:r>
              <a:rPr lang="en-US" sz="1600" kern="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BREAKAGE</a:t>
            </a:r>
            <a:br>
              <a:rPr lang="en-US" sz="1600" kern="0" dirty="0" smtClean="0">
                <a:solidFill>
                  <a:srgbClr val="FFFFFF"/>
                </a:solidFill>
                <a:latin typeface="Century Gothic" panose="020B0502020202020204" pitchFamily="34" charset="0"/>
              </a:rPr>
            </a:br>
            <a:r>
              <a:rPr lang="en-US" sz="1600" kern="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STANDARD  (on 8900 Series)</a:t>
            </a:r>
            <a:endParaRPr lang="en-US" sz="1600" kern="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385762" y="5329237"/>
            <a:ext cx="3200400" cy="1371600"/>
          </a:xfrm>
          <a:prstGeom prst="roundRect">
            <a:avLst>
              <a:gd name="adj" fmla="val 8863"/>
            </a:avLst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tIns="91440"/>
          <a:lstStyle/>
          <a:p>
            <a:pPr algn="ctr" defTabSz="914400">
              <a:defRPr/>
            </a:pPr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Warranty ID Label on all products</a:t>
            </a:r>
            <a:b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easy product identification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704" t="11615" r="29925" b="7437"/>
          <a:stretch/>
        </p:blipFill>
        <p:spPr bwMode="auto">
          <a:xfrm>
            <a:off x="7131185" y="3032208"/>
            <a:ext cx="1745723" cy="2301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038" t="10000" r="33258" b="8104"/>
          <a:stretch/>
        </p:blipFill>
        <p:spPr bwMode="auto">
          <a:xfrm>
            <a:off x="3733800" y="2795672"/>
            <a:ext cx="1887907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556" t="11660" r="34223" b="5496"/>
          <a:stretch/>
        </p:blipFill>
        <p:spPr bwMode="auto">
          <a:xfrm>
            <a:off x="5457351" y="3537932"/>
            <a:ext cx="1781649" cy="3052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ounded Rectangle 29"/>
          <p:cNvSpPr/>
          <p:nvPr/>
        </p:nvSpPr>
        <p:spPr bwMode="auto">
          <a:xfrm>
            <a:off x="500062" y="5914676"/>
            <a:ext cx="2971800" cy="685800"/>
          </a:xfrm>
          <a:prstGeom prst="roundRect">
            <a:avLst/>
          </a:prstGeom>
          <a:solidFill>
            <a:schemeClr val="bg1"/>
          </a:solidFill>
          <a:ln w="50800" cap="flat" cmpd="sng" algn="ctr">
            <a:solidFill>
              <a:srgbClr val="00808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tIns="0" bIns="0"/>
          <a:lstStyle/>
          <a:p>
            <a:pPr algn="ctr" defTabSz="914400">
              <a:spcAft>
                <a:spcPts val="600"/>
              </a:spcAft>
              <a:defRPr/>
            </a:pPr>
            <a:r>
              <a:rPr lang="en-US" sz="1200" b="1" dirty="0">
                <a:solidFill>
                  <a:srgbClr val="266095"/>
                </a:solidFill>
                <a:latin typeface="Calibri" panose="020F0502020204030204" pitchFamily="34" charset="0"/>
                <a:ea typeface="+mn-ea"/>
              </a:rPr>
              <a:t>DO NOT REMOVE</a:t>
            </a:r>
          </a:p>
          <a:p>
            <a:pPr defTabSz="914400">
              <a:tabLst>
                <a:tab pos="1371600" algn="l"/>
              </a:tabLst>
              <a:defRPr/>
            </a:pPr>
            <a:r>
              <a:rPr lang="en-US" sz="1000" dirty="0">
                <a:solidFill>
                  <a:srgbClr val="266095"/>
                </a:solidFill>
                <a:latin typeface="Calibri" panose="020F0502020204030204" pitchFamily="34" charset="0"/>
                <a:ea typeface="+mn-ea"/>
              </a:rPr>
              <a:t>MAKE DATE: 2/1/2009	WARRANTY:  02589514</a:t>
            </a:r>
          </a:p>
          <a:p>
            <a:pPr defTabSz="914400">
              <a:tabLst>
                <a:tab pos="1371600" algn="l"/>
              </a:tabLst>
              <a:defRPr/>
            </a:pPr>
            <a:r>
              <a:rPr lang="en-US" sz="1000" dirty="0">
                <a:solidFill>
                  <a:srgbClr val="266095"/>
                </a:solidFill>
                <a:latin typeface="Calibri" panose="020F0502020204030204" pitchFamily="34" charset="0"/>
                <a:ea typeface="+mn-ea"/>
              </a:rPr>
              <a:t>SALES ORDER:  00735962</a:t>
            </a:r>
          </a:p>
        </p:txBody>
      </p:sp>
    </p:spTree>
    <p:extLst>
      <p:ext uri="{BB962C8B-B14F-4D97-AF65-F5344CB8AC3E}">
        <p14:creationId xmlns:p14="http://schemas.microsoft.com/office/powerpoint/2010/main" val="37765865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7" descr="RB_Kitchen2_pho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66" y="704088"/>
            <a:ext cx="3070226" cy="4094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 descr="RB_Bedroom1_phot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7568" y="704088"/>
            <a:ext cx="3063240" cy="4130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9" descr="RB_Kitchen1_phot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7505" y="704088"/>
            <a:ext cx="3021012" cy="4044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-5421" y="760897"/>
            <a:ext cx="9144000" cy="6097103"/>
          </a:xfrm>
          <a:prstGeom prst="rect">
            <a:avLst/>
          </a:prstGeom>
          <a:gradFill flip="none" rotWithShape="1">
            <a:gsLst>
              <a:gs pos="22000">
                <a:srgbClr val="004F26"/>
              </a:gs>
              <a:gs pos="5000">
                <a:srgbClr val="008000">
                  <a:alpha val="0"/>
                </a:srgbClr>
              </a:gs>
              <a:gs pos="100000">
                <a:srgbClr val="004F26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-28281" y="649224"/>
            <a:ext cx="9189720" cy="137160"/>
          </a:xfrm>
          <a:prstGeom prst="roundRect">
            <a:avLst/>
          </a:prstGeom>
          <a:gradFill flip="none" rotWithShape="1">
            <a:gsLst>
              <a:gs pos="71000">
                <a:srgbClr val="D9D4A9"/>
              </a:gs>
              <a:gs pos="92000">
                <a:srgbClr val="D9D4A9"/>
              </a:gs>
              <a:gs pos="0">
                <a:srgbClr val="004F26"/>
              </a:gs>
              <a:gs pos="58000">
                <a:srgbClr val="004F26"/>
              </a:gs>
              <a:gs pos="5000">
                <a:srgbClr val="D9D4A9"/>
              </a:gs>
              <a:gs pos="100000">
                <a:srgbClr val="004F2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trium_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7" y="110188"/>
            <a:ext cx="1899629" cy="640080"/>
          </a:xfrm>
          <a:prstGeom prst="rect">
            <a:avLst/>
          </a:prstGeom>
          <a:ln>
            <a:noFill/>
          </a:ln>
          <a:effectLst>
            <a:outerShdw blurRad="292100" dist="139700" dir="54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 bwMode="auto">
          <a:xfrm>
            <a:off x="153988" y="689777"/>
            <a:ext cx="8837612" cy="1982303"/>
          </a:xfrm>
          <a:prstGeom prst="roundRect">
            <a:avLst>
              <a:gd name="adj" fmla="val 6770"/>
            </a:avLst>
          </a:prstGeom>
          <a:gradFill flip="none" rotWithShape="1">
            <a:gsLst>
              <a:gs pos="25000">
                <a:srgbClr val="999545">
                  <a:alpha val="76000"/>
                </a:srgbClr>
              </a:gs>
              <a:gs pos="10000">
                <a:srgbClr val="999545">
                  <a:alpha val="0"/>
                </a:srgbClr>
              </a:gs>
              <a:gs pos="100000">
                <a:srgbClr val="999545"/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tIns="91440" bIns="182880" anchor="b" anchorCtr="0">
            <a:noAutofit/>
          </a:bodyPr>
          <a:lstStyle/>
          <a:p>
            <a:pPr indent="3175" algn="ctr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2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PRICE LISTS</a:t>
            </a:r>
            <a:endParaRPr lang="en-US" sz="2800" dirty="0">
              <a:solidFill>
                <a:srgbClr val="FFFFFF"/>
              </a:solidFill>
              <a:latin typeface="Calibri" panose="020F0502020204030204" pitchFamily="34" charset="0"/>
              <a:ea typeface="ヒラギノ角ゴ Pro W3" charset="-128"/>
            </a:endParaRPr>
          </a:p>
          <a:p>
            <a:pPr indent="3175" algn="ctr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1300" i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New </a:t>
            </a:r>
            <a:r>
              <a:rPr lang="en-US" sz="1300" i="1" dirty="0">
                <a:solidFill>
                  <a:srgbClr val="FFFFFF"/>
                </a:solidFill>
                <a:latin typeface="Calibri" panose="020F0502020204030204" pitchFamily="34" charset="0"/>
              </a:rPr>
              <a:t>Construction, Replacement and Sliding Patio Door price lists are available on the media site in </a:t>
            </a:r>
            <a:r>
              <a:rPr lang="en-US" sz="1300" i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Excel </a:t>
            </a:r>
            <a:r>
              <a:rPr lang="en-US" sz="1300" i="1" dirty="0">
                <a:solidFill>
                  <a:srgbClr val="FFFFFF"/>
                </a:solidFill>
                <a:latin typeface="Calibri" panose="020F0502020204030204" pitchFamily="34" charset="0"/>
              </a:rPr>
              <a:t>and </a:t>
            </a:r>
            <a:r>
              <a:rPr lang="en-US" sz="1300" i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PDF </a:t>
            </a:r>
            <a:r>
              <a:rPr lang="en-US" sz="1300" i="1" dirty="0">
                <a:solidFill>
                  <a:srgbClr val="FFFFFF"/>
                </a:solidFill>
                <a:latin typeface="Calibri" panose="020F0502020204030204" pitchFamily="34" charset="0"/>
              </a:rPr>
              <a:t>format.</a:t>
            </a:r>
            <a:br>
              <a:rPr lang="en-US" sz="1300" i="1" dirty="0">
                <a:solidFill>
                  <a:srgbClr val="FFFFFF"/>
                </a:solidFill>
                <a:latin typeface="Calibri" panose="020F0502020204030204" pitchFamily="34" charset="0"/>
              </a:rPr>
            </a:br>
            <a:r>
              <a:rPr lang="en-US" sz="1300" i="1" dirty="0">
                <a:solidFill>
                  <a:srgbClr val="FFFFFF"/>
                </a:solidFill>
                <a:latin typeface="Calibri" panose="020F0502020204030204" pitchFamily="34" charset="0"/>
              </a:rPr>
              <a:t>The </a:t>
            </a:r>
            <a:r>
              <a:rPr lang="en-US" sz="1300" i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Excel </a:t>
            </a:r>
            <a:r>
              <a:rPr lang="en-US" sz="1300" i="1" dirty="0">
                <a:solidFill>
                  <a:srgbClr val="FFFFFF"/>
                </a:solidFill>
                <a:latin typeface="Calibri" panose="020F0502020204030204" pitchFamily="34" charset="0"/>
              </a:rPr>
              <a:t>document allows you to create your own net price list or adjust for retail in-the-home price quoting for your customers:</a:t>
            </a:r>
            <a:r>
              <a:rPr lang="en-US" sz="1400" i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/>
            </a:r>
            <a:br>
              <a:rPr lang="en-US" sz="1400" i="1" dirty="0" smtClean="0">
                <a:solidFill>
                  <a:srgbClr val="FFFFFF"/>
                </a:solidFill>
                <a:latin typeface="Calibri" panose="020F0502020204030204" pitchFamily="34" charset="0"/>
              </a:rPr>
            </a:br>
            <a:endParaRPr lang="en-US" sz="1400" i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7" name="Rounded Rectangle 26">
            <a:hlinkClick r:id="rId6"/>
          </p:cNvPr>
          <p:cNvSpPr/>
          <p:nvPr/>
        </p:nvSpPr>
        <p:spPr bwMode="auto">
          <a:xfrm>
            <a:off x="2067560" y="2250440"/>
            <a:ext cx="5019040" cy="320040"/>
          </a:xfrm>
          <a:prstGeom prst="roundRect">
            <a:avLst>
              <a:gd name="adj" fmla="val 31317"/>
            </a:avLst>
          </a:prstGeom>
          <a:solidFill>
            <a:srgbClr val="000066"/>
          </a:solidFill>
          <a:ln w="9525" cap="flat" cmpd="sng" algn="ctr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bg1"/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600"/>
              </a:spcAft>
              <a:tabLst>
                <a:tab pos="2286000" algn="r"/>
              </a:tabLst>
            </a:pPr>
            <a:r>
              <a:rPr lang="en-US" sz="1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Price Lists</a:t>
            </a:r>
            <a:endParaRPr lang="en-US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Picture 11" descr="Atrium_window_logo_green_screen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8998" y="5486400"/>
            <a:ext cx="112500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 bwMode="auto">
          <a:xfrm>
            <a:off x="6813993" y="447040"/>
            <a:ext cx="17620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0" indent="3175" algn="l">
              <a:spcBef>
                <a:spcPct val="20000"/>
              </a:spcBef>
              <a:buFont typeface="Arial" charset="0"/>
              <a:buNone/>
            </a:pPr>
            <a:r>
              <a:rPr lang="en-US" sz="1000" b="1" kern="1000" spc="6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MADE IN USA</a:t>
            </a:r>
            <a:endParaRPr lang="en-US" sz="1000" b="1" kern="1000" spc="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400" y="2743200"/>
            <a:ext cx="2642180" cy="1611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43000" y="3704276"/>
            <a:ext cx="3097724" cy="3001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34200" y="2794422"/>
            <a:ext cx="1886832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84167" y="3200400"/>
            <a:ext cx="2420631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994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7" descr="RB_Kitchen2_pho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66" y="704088"/>
            <a:ext cx="3070226" cy="4094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 descr="RB_Bedroom1_phot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7568" y="704088"/>
            <a:ext cx="3063240" cy="4130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9" descr="RB_Kitchen1_phot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7505" y="704088"/>
            <a:ext cx="3021012" cy="4044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-5421" y="760897"/>
            <a:ext cx="9144000" cy="6097103"/>
          </a:xfrm>
          <a:prstGeom prst="rect">
            <a:avLst/>
          </a:prstGeom>
          <a:gradFill flip="none" rotWithShape="1">
            <a:gsLst>
              <a:gs pos="22000">
                <a:srgbClr val="004F26"/>
              </a:gs>
              <a:gs pos="5000">
                <a:srgbClr val="008000">
                  <a:alpha val="0"/>
                </a:srgbClr>
              </a:gs>
              <a:gs pos="100000">
                <a:srgbClr val="004F26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-28281" y="649224"/>
            <a:ext cx="9189720" cy="137160"/>
          </a:xfrm>
          <a:prstGeom prst="roundRect">
            <a:avLst/>
          </a:prstGeom>
          <a:gradFill flip="none" rotWithShape="1">
            <a:gsLst>
              <a:gs pos="71000">
                <a:srgbClr val="D9D4A9"/>
              </a:gs>
              <a:gs pos="92000">
                <a:srgbClr val="D9D4A9"/>
              </a:gs>
              <a:gs pos="0">
                <a:srgbClr val="004F26"/>
              </a:gs>
              <a:gs pos="58000">
                <a:srgbClr val="004F26"/>
              </a:gs>
              <a:gs pos="5000">
                <a:srgbClr val="D9D4A9"/>
              </a:gs>
              <a:gs pos="100000">
                <a:srgbClr val="004F2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trium_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7" y="110188"/>
            <a:ext cx="1899629" cy="640080"/>
          </a:xfrm>
          <a:prstGeom prst="rect">
            <a:avLst/>
          </a:prstGeom>
          <a:ln>
            <a:noFill/>
          </a:ln>
          <a:effectLst>
            <a:outerShdw blurRad="292100" dist="139700" dir="54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 bwMode="auto">
          <a:xfrm>
            <a:off x="153988" y="689777"/>
            <a:ext cx="8837612" cy="1982303"/>
          </a:xfrm>
          <a:prstGeom prst="roundRect">
            <a:avLst>
              <a:gd name="adj" fmla="val 6770"/>
            </a:avLst>
          </a:prstGeom>
          <a:gradFill flip="none" rotWithShape="1">
            <a:gsLst>
              <a:gs pos="25000">
                <a:srgbClr val="999545">
                  <a:alpha val="76000"/>
                </a:srgbClr>
              </a:gs>
              <a:gs pos="10000">
                <a:srgbClr val="999545">
                  <a:alpha val="0"/>
                </a:srgbClr>
              </a:gs>
              <a:gs pos="100000">
                <a:srgbClr val="999545"/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tIns="91440" bIns="182880" anchor="b" anchorCtr="0">
            <a:noAutofit/>
          </a:bodyPr>
          <a:lstStyle/>
          <a:p>
            <a:pPr indent="3175" algn="ctr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PRODUCT BROCHURES</a:t>
            </a:r>
            <a:endParaRPr lang="en-US" sz="2800" dirty="0">
              <a:solidFill>
                <a:srgbClr val="FFFFFF"/>
              </a:solidFill>
              <a:latin typeface="Calibri" panose="020F0502020204030204" pitchFamily="34" charset="0"/>
              <a:ea typeface="ヒラギノ角ゴ Pro W3" charset="-128"/>
            </a:endParaRPr>
          </a:p>
          <a:p>
            <a:pPr indent="3175" algn="ctr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400" i="1" dirty="0">
                <a:solidFill>
                  <a:srgbClr val="FFFFFF"/>
                </a:solidFill>
                <a:latin typeface="Calibri" panose="020F0502020204030204" pitchFamily="34" charset="0"/>
              </a:rPr>
              <a:t>Brochures are available for each replacement window product line  from the Series 8900 to the Series </a:t>
            </a:r>
            <a:r>
              <a:rPr lang="en-US" sz="1400" i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8100,</a:t>
            </a:r>
            <a:br>
              <a:rPr lang="en-US" sz="1400" i="1" dirty="0" smtClean="0">
                <a:solidFill>
                  <a:srgbClr val="FFFFFF"/>
                </a:solidFill>
                <a:latin typeface="Calibri" panose="020F0502020204030204" pitchFamily="34" charset="0"/>
              </a:rPr>
            </a:br>
            <a:r>
              <a:rPr lang="en-US" sz="1400" i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with </a:t>
            </a:r>
            <a:r>
              <a:rPr lang="en-US" sz="1400" i="1" dirty="0">
                <a:solidFill>
                  <a:srgbClr val="FFFFFF"/>
                </a:solidFill>
                <a:latin typeface="Calibri" panose="020F0502020204030204" pitchFamily="34" charset="0"/>
              </a:rPr>
              <a:t>an all inclusive brochure that covers all replacement windows. For builders, we have a new construction </a:t>
            </a:r>
            <a:r>
              <a:rPr lang="en-US" sz="1400" i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brochure</a:t>
            </a:r>
            <a:br>
              <a:rPr lang="en-US" sz="1400" i="1" dirty="0" smtClean="0">
                <a:solidFill>
                  <a:srgbClr val="FFFFFF"/>
                </a:solidFill>
                <a:latin typeface="Calibri" panose="020F0502020204030204" pitchFamily="34" charset="0"/>
              </a:rPr>
            </a:br>
            <a:r>
              <a:rPr lang="en-US" sz="1400" i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that </a:t>
            </a:r>
            <a:r>
              <a:rPr lang="en-US" sz="1400" i="1" dirty="0">
                <a:solidFill>
                  <a:srgbClr val="FFFFFF"/>
                </a:solidFill>
                <a:latin typeface="Calibri" panose="020F0502020204030204" pitchFamily="34" charset="0"/>
              </a:rPr>
              <a:t>covers all products and a patio door brochure that showcases our three sliding patio doors.  All of these </a:t>
            </a:r>
            <a:r>
              <a:rPr lang="en-US" sz="1400" i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brochures</a:t>
            </a:r>
            <a:br>
              <a:rPr lang="en-US" sz="1400" i="1" dirty="0" smtClean="0">
                <a:solidFill>
                  <a:srgbClr val="FFFFFF"/>
                </a:solidFill>
                <a:latin typeface="Calibri" panose="020F0502020204030204" pitchFamily="34" charset="0"/>
              </a:rPr>
            </a:br>
            <a:r>
              <a:rPr lang="en-US" sz="1400" i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are </a:t>
            </a:r>
            <a:r>
              <a:rPr lang="en-US" sz="1400" i="1" dirty="0">
                <a:solidFill>
                  <a:srgbClr val="FFFFFF"/>
                </a:solidFill>
                <a:latin typeface="Calibri" panose="020F0502020204030204" pitchFamily="34" charset="0"/>
              </a:rPr>
              <a:t>available for download from the Atrium media </a:t>
            </a:r>
            <a:r>
              <a:rPr lang="en-US" sz="1400" i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site or </a:t>
            </a:r>
            <a:r>
              <a:rPr lang="en-US" sz="1400" i="1" dirty="0">
                <a:solidFill>
                  <a:srgbClr val="FFFFFF"/>
                </a:solidFill>
                <a:latin typeface="Calibri" panose="020F0502020204030204" pitchFamily="34" charset="0"/>
              </a:rPr>
              <a:t>can be ordered via the literature request form</a:t>
            </a:r>
            <a:r>
              <a:rPr lang="en-US" sz="1400" i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:</a:t>
            </a:r>
            <a:br>
              <a:rPr lang="en-US" sz="1400" i="1" dirty="0" smtClean="0">
                <a:solidFill>
                  <a:srgbClr val="FFFFFF"/>
                </a:solidFill>
                <a:latin typeface="Calibri" panose="020F0502020204030204" pitchFamily="34" charset="0"/>
              </a:rPr>
            </a:br>
            <a:endParaRPr lang="en-US" sz="1400" i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7" name="Rounded Rectangle 26">
            <a:hlinkClick r:id="rId6"/>
          </p:cNvPr>
          <p:cNvSpPr/>
          <p:nvPr/>
        </p:nvSpPr>
        <p:spPr bwMode="auto">
          <a:xfrm>
            <a:off x="2067560" y="2250440"/>
            <a:ext cx="5019040" cy="320040"/>
          </a:xfrm>
          <a:prstGeom prst="roundRect">
            <a:avLst>
              <a:gd name="adj" fmla="val 31317"/>
            </a:avLst>
          </a:prstGeom>
          <a:solidFill>
            <a:srgbClr val="000066"/>
          </a:solidFill>
          <a:ln w="9525" cap="flat" cmpd="sng" algn="ctr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bg1"/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600"/>
              </a:spcAft>
              <a:tabLst>
                <a:tab pos="2286000" algn="r"/>
              </a:tabLst>
            </a:pPr>
            <a:r>
              <a:rPr lang="en-US" sz="1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Brochures</a:t>
            </a:r>
            <a:endParaRPr lang="en-US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Picture 11" descr="Atrium_window_logo_green_screen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8998" y="5486400"/>
            <a:ext cx="112500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 bwMode="auto">
          <a:xfrm>
            <a:off x="6813993" y="447040"/>
            <a:ext cx="17620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0" indent="3175" algn="l">
              <a:spcBef>
                <a:spcPct val="20000"/>
              </a:spcBef>
              <a:buFont typeface="Arial" charset="0"/>
              <a:buNone/>
            </a:pPr>
            <a:r>
              <a:rPr lang="en-US" sz="1000" b="1" kern="1000" spc="6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MADE IN USA</a:t>
            </a:r>
            <a:endParaRPr lang="en-US" sz="1000" b="1" kern="1000" spc="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3200400" y="3200400"/>
            <a:ext cx="2743200" cy="3474720"/>
          </a:xfrm>
          <a:prstGeom prst="roundRect">
            <a:avLst>
              <a:gd name="adj" fmla="val 4650"/>
            </a:avLst>
          </a:prstGeom>
          <a:gradFill flip="none" rotWithShape="1">
            <a:gsLst>
              <a:gs pos="19000">
                <a:schemeClr val="bg1">
                  <a:lumMod val="50000"/>
                </a:schemeClr>
              </a:gs>
              <a:gs pos="0">
                <a:schemeClr val="tx1"/>
              </a:gs>
              <a:gs pos="94000">
                <a:schemeClr val="bg1">
                  <a:lumMod val="50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 w="9525" cap="flat" cmpd="sng" algn="ctr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bg1"/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tIns="91440" bIns="0"/>
          <a:lstStyle/>
          <a:p>
            <a:pPr algn="ctr" defTabSz="914400">
              <a:lnSpc>
                <a:spcPts val="2000"/>
              </a:lnSpc>
              <a:spcAft>
                <a:spcPts val="0"/>
              </a:spcAft>
              <a:tabLst>
                <a:tab pos="1939925" algn="ctr"/>
              </a:tabLst>
              <a:defRPr/>
            </a:pPr>
            <a:r>
              <a:rPr lang="en-US" dirty="0" smtClean="0">
                <a:solidFill>
                  <a:srgbClr val="FFFFFF"/>
                </a:solidFill>
                <a:latin typeface="Century Gothic" panose="020B0502020202020204" pitchFamily="34" charset="0"/>
                <a:ea typeface="+mn-ea"/>
              </a:rPr>
              <a:t>New</a:t>
            </a:r>
            <a:br>
              <a:rPr lang="en-US" dirty="0" smtClean="0">
                <a:solidFill>
                  <a:srgbClr val="FFFFFF"/>
                </a:solidFill>
                <a:latin typeface="Century Gothic" panose="020B0502020202020204" pitchFamily="34" charset="0"/>
                <a:ea typeface="+mn-ea"/>
              </a:rPr>
            </a:br>
            <a:r>
              <a:rPr lang="en-US" dirty="0" smtClean="0">
                <a:solidFill>
                  <a:srgbClr val="FFFFFF"/>
                </a:solidFill>
                <a:latin typeface="Century Gothic" panose="020B0502020202020204" pitchFamily="34" charset="0"/>
                <a:ea typeface="+mn-ea"/>
              </a:rPr>
              <a:t>Construction</a:t>
            </a:r>
            <a:endParaRPr lang="en-US" sz="2400" i="1" dirty="0">
              <a:solidFill>
                <a:srgbClr val="FFFFFF"/>
              </a:solidFill>
              <a:latin typeface="Century Gothic" panose="020B0502020202020204" pitchFamily="34" charset="0"/>
              <a:ea typeface="+mn-ea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6096000" y="3566160"/>
            <a:ext cx="2743200" cy="3108960"/>
          </a:xfrm>
          <a:prstGeom prst="roundRect">
            <a:avLst>
              <a:gd name="adj" fmla="val 4650"/>
            </a:avLst>
          </a:prstGeom>
          <a:gradFill flip="none" rotWithShape="1">
            <a:gsLst>
              <a:gs pos="19000">
                <a:schemeClr val="bg1">
                  <a:lumMod val="50000"/>
                </a:schemeClr>
              </a:gs>
              <a:gs pos="0">
                <a:schemeClr val="tx1"/>
              </a:gs>
              <a:gs pos="94000">
                <a:schemeClr val="bg1">
                  <a:lumMod val="50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 w="9525" cap="flat" cmpd="sng" algn="ctr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bg1"/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tIns="91440" bIns="0"/>
          <a:lstStyle/>
          <a:p>
            <a:pPr algn="ctr" defTabSz="914400">
              <a:lnSpc>
                <a:spcPts val="2000"/>
              </a:lnSpc>
              <a:spcAft>
                <a:spcPts val="0"/>
              </a:spcAft>
              <a:tabLst>
                <a:tab pos="1939925" algn="ctr"/>
              </a:tabLst>
              <a:defRPr/>
            </a:pPr>
            <a:r>
              <a:rPr lang="en-US" dirty="0">
                <a:solidFill>
                  <a:srgbClr val="FFFFFF"/>
                </a:solidFill>
                <a:latin typeface="Century Gothic" panose="020B0502020202020204" pitchFamily="34" charset="0"/>
                <a:ea typeface="+mn-ea"/>
              </a:rPr>
              <a:t>Patio</a:t>
            </a:r>
            <a:br>
              <a:rPr lang="en-US" dirty="0">
                <a:solidFill>
                  <a:srgbClr val="FFFFFF"/>
                </a:solidFill>
                <a:latin typeface="Century Gothic" panose="020B0502020202020204" pitchFamily="34" charset="0"/>
                <a:ea typeface="+mn-ea"/>
              </a:rPr>
            </a:br>
            <a:r>
              <a:rPr lang="en-US" dirty="0">
                <a:solidFill>
                  <a:srgbClr val="FFFFFF"/>
                </a:solidFill>
                <a:latin typeface="Century Gothic" panose="020B0502020202020204" pitchFamily="34" charset="0"/>
                <a:ea typeface="+mn-ea"/>
              </a:rPr>
              <a:t>Door</a:t>
            </a:r>
            <a:endParaRPr lang="en-US" sz="2400" i="1" dirty="0">
              <a:solidFill>
                <a:srgbClr val="FFFFFF"/>
              </a:solidFill>
              <a:latin typeface="Century Gothic" panose="020B0502020202020204" pitchFamily="34" charset="0"/>
              <a:ea typeface="+mn-ea"/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304800" y="2834640"/>
            <a:ext cx="2743200" cy="3840480"/>
          </a:xfrm>
          <a:prstGeom prst="roundRect">
            <a:avLst>
              <a:gd name="adj" fmla="val 4650"/>
            </a:avLst>
          </a:prstGeom>
          <a:gradFill flip="none" rotWithShape="1">
            <a:gsLst>
              <a:gs pos="19000">
                <a:schemeClr val="bg1">
                  <a:lumMod val="50000"/>
                </a:schemeClr>
              </a:gs>
              <a:gs pos="0">
                <a:schemeClr val="tx1"/>
              </a:gs>
              <a:gs pos="94000">
                <a:schemeClr val="bg1">
                  <a:lumMod val="50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 w="9525" cap="flat" cmpd="sng" algn="ctr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bg1"/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tIns="91440" bIns="0"/>
          <a:lstStyle/>
          <a:p>
            <a:pPr algn="ctr" defTabSz="914400">
              <a:spcAft>
                <a:spcPts val="2400"/>
              </a:spcAft>
              <a:tabLst>
                <a:tab pos="1939925" algn="ctr"/>
              </a:tabLst>
              <a:defRPr/>
            </a:pPr>
            <a:r>
              <a:rPr lang="en-US" dirty="0">
                <a:solidFill>
                  <a:srgbClr val="FFFFFF"/>
                </a:solidFill>
                <a:latin typeface="Century Gothic" panose="020B0502020202020204" pitchFamily="34" charset="0"/>
                <a:ea typeface="+mn-ea"/>
              </a:rPr>
              <a:t>Replacement</a:t>
            </a:r>
            <a:endParaRPr lang="en-US" sz="2400" i="1" dirty="0">
              <a:solidFill>
                <a:srgbClr val="FFFFFF"/>
              </a:solidFill>
              <a:latin typeface="Century Gothic" panose="020B0502020202020204" pitchFamily="34" charset="0"/>
              <a:ea typeface="+mn-ea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1000" y="3276600"/>
            <a:ext cx="1301805" cy="1691640"/>
          </a:xfrm>
          <a:prstGeom prst="roundRect">
            <a:avLst>
              <a:gd name="adj" fmla="val 11374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05200" y="3857919"/>
            <a:ext cx="2121181" cy="2743200"/>
          </a:xfrm>
          <a:prstGeom prst="roundRect">
            <a:avLst>
              <a:gd name="adj" fmla="val 7458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53045" y="4190216"/>
            <a:ext cx="1821932" cy="2377440"/>
          </a:xfrm>
          <a:prstGeom prst="roundRect">
            <a:avLst>
              <a:gd name="adj" fmla="val 7294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51658" y="3505200"/>
            <a:ext cx="1267742" cy="1621159"/>
          </a:xfrm>
          <a:prstGeom prst="roundRect">
            <a:avLst>
              <a:gd name="adj" fmla="val 8488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4619" y="4779641"/>
            <a:ext cx="1251781" cy="1621159"/>
          </a:xfrm>
          <a:prstGeom prst="roundRect">
            <a:avLst>
              <a:gd name="adj" fmla="val 8383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9" name="Picture 7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56854" y="4885500"/>
            <a:ext cx="1314698" cy="1691640"/>
          </a:xfrm>
          <a:prstGeom prst="roundRect">
            <a:avLst>
              <a:gd name="adj" fmla="val 7939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2259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7" descr="RB_Kitchen2_pho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66" y="704088"/>
            <a:ext cx="3070226" cy="4094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 descr="RB_Bedroom1_phot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7568" y="704088"/>
            <a:ext cx="3063240" cy="4130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9" descr="RB_Kitchen1_phot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7505" y="704088"/>
            <a:ext cx="3021012" cy="4044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-5421" y="760897"/>
            <a:ext cx="9144000" cy="6097103"/>
          </a:xfrm>
          <a:prstGeom prst="rect">
            <a:avLst/>
          </a:prstGeom>
          <a:gradFill flip="none" rotWithShape="1">
            <a:gsLst>
              <a:gs pos="22000">
                <a:srgbClr val="004F26"/>
              </a:gs>
              <a:gs pos="5000">
                <a:srgbClr val="008000">
                  <a:alpha val="0"/>
                </a:srgbClr>
              </a:gs>
              <a:gs pos="100000">
                <a:srgbClr val="004F26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-28281" y="649224"/>
            <a:ext cx="9189720" cy="137160"/>
          </a:xfrm>
          <a:prstGeom prst="roundRect">
            <a:avLst/>
          </a:prstGeom>
          <a:gradFill flip="none" rotWithShape="1">
            <a:gsLst>
              <a:gs pos="71000">
                <a:srgbClr val="D9D4A9"/>
              </a:gs>
              <a:gs pos="92000">
                <a:srgbClr val="D9D4A9"/>
              </a:gs>
              <a:gs pos="0">
                <a:srgbClr val="004F26"/>
              </a:gs>
              <a:gs pos="58000">
                <a:srgbClr val="004F26"/>
              </a:gs>
              <a:gs pos="5000">
                <a:srgbClr val="D9D4A9"/>
              </a:gs>
              <a:gs pos="100000">
                <a:srgbClr val="004F2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trium_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7" y="110188"/>
            <a:ext cx="1899629" cy="640080"/>
          </a:xfrm>
          <a:prstGeom prst="rect">
            <a:avLst/>
          </a:prstGeom>
          <a:ln>
            <a:noFill/>
          </a:ln>
          <a:effectLst>
            <a:outerShdw blurRad="292100" dist="139700" dir="54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ounded Rectangle 26">
            <a:hlinkClick r:id="rId6"/>
          </p:cNvPr>
          <p:cNvSpPr/>
          <p:nvPr/>
        </p:nvSpPr>
        <p:spPr bwMode="auto">
          <a:xfrm>
            <a:off x="2058133" y="1629265"/>
            <a:ext cx="5019040" cy="320040"/>
          </a:xfrm>
          <a:prstGeom prst="roundRect">
            <a:avLst>
              <a:gd name="adj" fmla="val 31317"/>
            </a:avLst>
          </a:prstGeom>
          <a:solidFill>
            <a:srgbClr val="000066"/>
          </a:solidFill>
          <a:ln w="9525" cap="flat" cmpd="sng" algn="ctr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bg1"/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600"/>
              </a:spcAft>
              <a:tabLst>
                <a:tab pos="2286000" algn="r"/>
              </a:tabLst>
            </a:pPr>
            <a:r>
              <a:rPr lang="en-US" sz="1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about Atrium &amp; Marketing Program Brochures</a:t>
            </a:r>
            <a:endParaRPr lang="en-US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Picture 11" descr="Atrium_window_logo_green_screen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8998" y="5486400"/>
            <a:ext cx="112500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 bwMode="auto">
          <a:xfrm>
            <a:off x="6813993" y="447040"/>
            <a:ext cx="17620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0" indent="3175" algn="l">
              <a:spcBef>
                <a:spcPct val="20000"/>
              </a:spcBef>
              <a:buFont typeface="Arial" charset="0"/>
              <a:buNone/>
            </a:pPr>
            <a:r>
              <a:rPr lang="en-US" sz="1000" b="1" kern="1000" spc="6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MADE IN USA</a:t>
            </a:r>
            <a:endParaRPr lang="en-US" sz="1000" b="1" kern="1000" spc="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0" name="Rounded Rectangle 29"/>
          <p:cNvSpPr/>
          <p:nvPr/>
        </p:nvSpPr>
        <p:spPr bwMode="auto">
          <a:xfrm>
            <a:off x="1360889" y="2098590"/>
            <a:ext cx="2743200" cy="4572000"/>
          </a:xfrm>
          <a:prstGeom prst="roundRect">
            <a:avLst>
              <a:gd name="adj" fmla="val 4650"/>
            </a:avLst>
          </a:prstGeom>
          <a:gradFill flip="none" rotWithShape="1">
            <a:gsLst>
              <a:gs pos="19000">
                <a:schemeClr val="bg1">
                  <a:lumMod val="50000"/>
                </a:schemeClr>
              </a:gs>
              <a:gs pos="0">
                <a:schemeClr val="tx1"/>
              </a:gs>
              <a:gs pos="94000">
                <a:schemeClr val="bg1">
                  <a:lumMod val="50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 w="9525" cap="flat" cmpd="sng" algn="ctr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bg1"/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tIns="91440" bIns="0"/>
          <a:lstStyle/>
          <a:p>
            <a:pPr algn="ctr" defTabSz="914400">
              <a:spcAft>
                <a:spcPts val="1200"/>
              </a:spcAft>
              <a:tabLst>
                <a:tab pos="1939925" algn="ctr"/>
              </a:tabLst>
              <a:defRPr/>
            </a:pPr>
            <a:r>
              <a:rPr lang="en-US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Made in North Carolina</a:t>
            </a:r>
            <a:endParaRPr lang="en-US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algn="ctr" defTabSz="914400">
              <a:spcAft>
                <a:spcPts val="1200"/>
              </a:spcAft>
              <a:tabLst>
                <a:tab pos="1939925" algn="ctr"/>
              </a:tabLst>
              <a:defRPr/>
            </a:pPr>
            <a:r>
              <a:rPr lang="en-US" sz="1400" i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This sheet references Atrium’s start to finish in North Carolina</a:t>
            </a:r>
          </a:p>
          <a:p>
            <a:pPr algn="ctr" defTabSz="914400">
              <a:spcAft>
                <a:spcPts val="1200"/>
              </a:spcAft>
              <a:tabLst>
                <a:tab pos="1939925" algn="ctr"/>
              </a:tabLst>
              <a:defRPr/>
            </a:pPr>
            <a:r>
              <a:rPr lang="en-US" sz="1200" i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(available </a:t>
            </a:r>
            <a:r>
              <a:rPr lang="en-US" sz="1200" i="1" dirty="0">
                <a:solidFill>
                  <a:srgbClr val="FFFFFF"/>
                </a:solidFill>
                <a:latin typeface="Century Gothic" panose="020B0502020202020204" pitchFamily="34" charset="0"/>
              </a:rPr>
              <a:t>in </a:t>
            </a:r>
            <a:r>
              <a:rPr lang="en-US" sz="1200" i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PDF </a:t>
            </a:r>
            <a:r>
              <a:rPr lang="en-US" sz="1200" i="1" dirty="0">
                <a:solidFill>
                  <a:srgbClr val="FFFFFF"/>
                </a:solidFill>
                <a:latin typeface="Century Gothic" panose="020B0502020202020204" pitchFamily="34" charset="0"/>
              </a:rPr>
              <a:t>format</a:t>
            </a:r>
            <a:br>
              <a:rPr lang="en-US" sz="1200" i="1" dirty="0">
                <a:solidFill>
                  <a:srgbClr val="FFFFFF"/>
                </a:solidFill>
                <a:latin typeface="Century Gothic" panose="020B0502020202020204" pitchFamily="34" charset="0"/>
              </a:rPr>
            </a:br>
            <a:r>
              <a:rPr lang="en-US" sz="1200" i="1" dirty="0">
                <a:solidFill>
                  <a:srgbClr val="FFFFFF"/>
                </a:solidFill>
                <a:latin typeface="Century Gothic" panose="020B0502020202020204" pitchFamily="34" charset="0"/>
              </a:rPr>
              <a:t>on media site only</a:t>
            </a:r>
            <a:r>
              <a:rPr lang="en-US" sz="1200" i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)</a:t>
            </a:r>
            <a:endParaRPr lang="en-US" sz="1200" i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 bwMode="auto">
          <a:xfrm>
            <a:off x="5018358" y="2103120"/>
            <a:ext cx="2743200" cy="4572000"/>
          </a:xfrm>
          <a:prstGeom prst="roundRect">
            <a:avLst>
              <a:gd name="adj" fmla="val 4650"/>
            </a:avLst>
          </a:prstGeom>
          <a:gradFill flip="none" rotWithShape="1">
            <a:gsLst>
              <a:gs pos="19000">
                <a:schemeClr val="bg1">
                  <a:lumMod val="50000"/>
                </a:schemeClr>
              </a:gs>
              <a:gs pos="0">
                <a:schemeClr val="tx1"/>
              </a:gs>
              <a:gs pos="94000">
                <a:schemeClr val="bg1">
                  <a:lumMod val="50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 w="9525" cap="flat" cmpd="sng" algn="ctr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bg1"/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tIns="91440" bIns="0"/>
          <a:lstStyle/>
          <a:p>
            <a:pPr algn="ctr" defTabSz="914400">
              <a:spcAft>
                <a:spcPts val="1200"/>
              </a:spcAft>
              <a:tabLst>
                <a:tab pos="1939925" algn="ctr"/>
              </a:tabLst>
              <a:defRPr/>
            </a:pPr>
            <a:r>
              <a:rPr lang="en-US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Atrium</a:t>
            </a:r>
            <a:r>
              <a:rPr lang="en-US" b="1" dirty="0">
                <a:solidFill>
                  <a:srgbClr val="FFFFFF"/>
                </a:solidFill>
                <a:latin typeface="Century Gothic" panose="020B0502020202020204" pitchFamily="34" charset="0"/>
              </a:rPr>
              <a:t/>
            </a:r>
            <a:br>
              <a:rPr lang="en-US" b="1" dirty="0">
                <a:solidFill>
                  <a:srgbClr val="FFFFFF"/>
                </a:solidFill>
                <a:latin typeface="Century Gothic" panose="020B0502020202020204" pitchFamily="34" charset="0"/>
              </a:rPr>
            </a:br>
            <a:r>
              <a:rPr lang="en-US" b="1" dirty="0">
                <a:solidFill>
                  <a:srgbClr val="FFFFFF"/>
                </a:solidFill>
                <a:latin typeface="Century Gothic" panose="020B0502020202020204" pitchFamily="34" charset="0"/>
              </a:rPr>
              <a:t>Associate </a:t>
            </a:r>
            <a:r>
              <a:rPr lang="en-US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Product Training</a:t>
            </a:r>
            <a:endParaRPr lang="en-US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algn="ctr" defTabSz="914400">
              <a:spcAft>
                <a:spcPts val="1200"/>
              </a:spcAft>
              <a:tabLst>
                <a:tab pos="1939925" algn="ctr"/>
              </a:tabLst>
              <a:defRPr/>
            </a:pPr>
            <a:r>
              <a:rPr lang="en-US" sz="1400" dirty="0">
                <a:solidFill>
                  <a:srgbClr val="FFFFFF"/>
                </a:solidFill>
                <a:latin typeface="Century Gothic" panose="020B0502020202020204" pitchFamily="34" charset="0"/>
              </a:rPr>
              <a:t>Pocket sized</a:t>
            </a:r>
            <a:br>
              <a:rPr lang="en-US" sz="1400" dirty="0">
                <a:solidFill>
                  <a:srgbClr val="FFFFFF"/>
                </a:solidFill>
                <a:latin typeface="Century Gothic" panose="020B0502020202020204" pitchFamily="34" charset="0"/>
              </a:rPr>
            </a:br>
            <a:r>
              <a:rPr lang="en-US" sz="1400" dirty="0">
                <a:solidFill>
                  <a:srgbClr val="FFFFFF"/>
                </a:solidFill>
                <a:latin typeface="Century Gothic" panose="020B0502020202020204" pitchFamily="34" charset="0"/>
              </a:rPr>
              <a:t>for easy accessibility</a:t>
            </a:r>
            <a:br>
              <a:rPr lang="en-US" sz="1400" dirty="0">
                <a:solidFill>
                  <a:srgbClr val="FFFFFF"/>
                </a:solidFill>
                <a:latin typeface="Century Gothic" panose="020B0502020202020204" pitchFamily="34" charset="0"/>
              </a:rPr>
            </a:br>
            <a:r>
              <a:rPr lang="en-US" sz="1400" dirty="0">
                <a:solidFill>
                  <a:srgbClr val="FFFFFF"/>
                </a:solidFill>
                <a:latin typeface="Century Gothic" panose="020B0502020202020204" pitchFamily="34" charset="0"/>
              </a:rPr>
              <a:t>with at-a-glance information</a:t>
            </a:r>
            <a:br>
              <a:rPr lang="en-US" sz="1400" dirty="0">
                <a:solidFill>
                  <a:srgbClr val="FFFFFF"/>
                </a:solidFill>
                <a:latin typeface="Century Gothic" panose="020B0502020202020204" pitchFamily="34" charset="0"/>
              </a:rPr>
            </a:br>
            <a:r>
              <a:rPr lang="en-US" sz="1400" dirty="0">
                <a:solidFill>
                  <a:srgbClr val="FFFFFF"/>
                </a:solidFill>
                <a:latin typeface="Century Gothic" panose="020B0502020202020204" pitchFamily="34" charset="0"/>
              </a:rPr>
              <a:t>on our entire product </a:t>
            </a:r>
            <a:r>
              <a:rPr lang="en-US" sz="14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line</a:t>
            </a:r>
            <a:endParaRPr lang="en-US" sz="14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53533" y="4206240"/>
            <a:ext cx="1765575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05929" y="4206240"/>
            <a:ext cx="13894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5700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7" descr="RB_Kitchen2_pho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66" y="704088"/>
            <a:ext cx="3070226" cy="4094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 descr="RB_Bedroom1_phot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7568" y="704088"/>
            <a:ext cx="3063240" cy="4130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9" descr="RB_Kitchen1_phot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7505" y="704088"/>
            <a:ext cx="3021012" cy="4044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-5421" y="760897"/>
            <a:ext cx="9144000" cy="6097103"/>
          </a:xfrm>
          <a:prstGeom prst="rect">
            <a:avLst/>
          </a:prstGeom>
          <a:gradFill flip="none" rotWithShape="1">
            <a:gsLst>
              <a:gs pos="22000">
                <a:srgbClr val="004F26"/>
              </a:gs>
              <a:gs pos="5000">
                <a:srgbClr val="008000">
                  <a:alpha val="0"/>
                </a:srgbClr>
              </a:gs>
              <a:gs pos="100000">
                <a:srgbClr val="004F26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-28281" y="649224"/>
            <a:ext cx="9189720" cy="137160"/>
          </a:xfrm>
          <a:prstGeom prst="roundRect">
            <a:avLst/>
          </a:prstGeom>
          <a:gradFill flip="none" rotWithShape="1">
            <a:gsLst>
              <a:gs pos="71000">
                <a:srgbClr val="D9D4A9"/>
              </a:gs>
              <a:gs pos="92000">
                <a:srgbClr val="D9D4A9"/>
              </a:gs>
              <a:gs pos="0">
                <a:srgbClr val="004F26"/>
              </a:gs>
              <a:gs pos="58000">
                <a:srgbClr val="004F26"/>
              </a:gs>
              <a:gs pos="5000">
                <a:srgbClr val="D9D4A9"/>
              </a:gs>
              <a:gs pos="100000">
                <a:srgbClr val="004F2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trium_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7" y="110188"/>
            <a:ext cx="1899629" cy="640080"/>
          </a:xfrm>
          <a:prstGeom prst="rect">
            <a:avLst/>
          </a:prstGeom>
          <a:ln>
            <a:noFill/>
          </a:ln>
          <a:effectLst>
            <a:outerShdw blurRad="292100" dist="139700" dir="54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 bwMode="auto">
          <a:xfrm>
            <a:off x="153988" y="689777"/>
            <a:ext cx="8837612" cy="1982303"/>
          </a:xfrm>
          <a:prstGeom prst="roundRect">
            <a:avLst>
              <a:gd name="adj" fmla="val 6770"/>
            </a:avLst>
          </a:prstGeom>
          <a:gradFill flip="none" rotWithShape="1">
            <a:gsLst>
              <a:gs pos="25000">
                <a:srgbClr val="999545">
                  <a:alpha val="76000"/>
                </a:srgbClr>
              </a:gs>
              <a:gs pos="10000">
                <a:srgbClr val="999545">
                  <a:alpha val="0"/>
                </a:srgbClr>
              </a:gs>
              <a:gs pos="100000">
                <a:srgbClr val="999545"/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tIns="91440" bIns="182880" anchor="b" anchorCtr="0">
            <a:noAutofit/>
          </a:bodyPr>
          <a:lstStyle/>
          <a:p>
            <a:pPr indent="3175" algn="ctr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2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PRODUCT FEATURE SHEETS</a:t>
            </a:r>
            <a:endParaRPr lang="en-US" sz="2800" dirty="0">
              <a:solidFill>
                <a:srgbClr val="FFFFFF"/>
              </a:solidFill>
              <a:latin typeface="Calibri" panose="020F0502020204030204" pitchFamily="34" charset="0"/>
              <a:ea typeface="ヒラギノ角ゴ Pro W3" charset="-128"/>
            </a:endParaRPr>
          </a:p>
          <a:p>
            <a:pPr indent="3175" algn="ctr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1400" i="1" dirty="0">
                <a:solidFill>
                  <a:srgbClr val="FFFFFF"/>
                </a:solidFill>
                <a:latin typeface="Calibri" panose="020F0502020204030204" pitchFamily="34" charset="0"/>
              </a:rPr>
              <a:t>1 or 2 page summaries of each product’s features and options</a:t>
            </a:r>
            <a:br>
              <a:rPr lang="en-US" sz="1400" i="1" dirty="0">
                <a:solidFill>
                  <a:srgbClr val="FFFFFF"/>
                </a:solidFill>
                <a:latin typeface="Calibri" panose="020F0502020204030204" pitchFamily="34" charset="0"/>
              </a:rPr>
            </a:br>
            <a:r>
              <a:rPr lang="en-US" sz="1400" i="1" dirty="0">
                <a:solidFill>
                  <a:srgbClr val="FFFFFF"/>
                </a:solidFill>
                <a:latin typeface="Calibri" panose="020F0502020204030204" pitchFamily="34" charset="0"/>
              </a:rPr>
              <a:t>available for download in </a:t>
            </a:r>
            <a:r>
              <a:rPr lang="en-US" sz="1400" i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PDF </a:t>
            </a:r>
            <a:r>
              <a:rPr lang="en-US" sz="1400" i="1" dirty="0">
                <a:solidFill>
                  <a:srgbClr val="FFFFFF"/>
                </a:solidFill>
                <a:latin typeface="Calibri" panose="020F0502020204030204" pitchFamily="34" charset="0"/>
              </a:rPr>
              <a:t>format (English and Spanish versions) from the </a:t>
            </a:r>
            <a:r>
              <a:rPr lang="en-US" sz="1400" i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Atrium </a:t>
            </a:r>
            <a:r>
              <a:rPr lang="en-US" sz="1400" i="1" dirty="0">
                <a:solidFill>
                  <a:srgbClr val="FFFFFF"/>
                </a:solidFill>
                <a:latin typeface="Calibri" panose="020F0502020204030204" pitchFamily="34" charset="0"/>
              </a:rPr>
              <a:t>media site</a:t>
            </a:r>
            <a:r>
              <a:rPr lang="en-US" sz="1400" i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:</a:t>
            </a:r>
            <a:br>
              <a:rPr lang="en-US" sz="1400" i="1" dirty="0" smtClean="0">
                <a:solidFill>
                  <a:srgbClr val="FFFFFF"/>
                </a:solidFill>
                <a:latin typeface="Calibri" panose="020F0502020204030204" pitchFamily="34" charset="0"/>
              </a:rPr>
            </a:br>
            <a:endParaRPr lang="en-US" sz="1400" i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7" name="Rounded Rectangle 26">
            <a:hlinkClick r:id="rId6"/>
          </p:cNvPr>
          <p:cNvSpPr/>
          <p:nvPr/>
        </p:nvSpPr>
        <p:spPr bwMode="auto">
          <a:xfrm>
            <a:off x="2067560" y="2250440"/>
            <a:ext cx="5019040" cy="320040"/>
          </a:xfrm>
          <a:prstGeom prst="roundRect">
            <a:avLst>
              <a:gd name="adj" fmla="val 31317"/>
            </a:avLst>
          </a:prstGeom>
          <a:solidFill>
            <a:srgbClr val="000066"/>
          </a:solidFill>
          <a:ln w="9525" cap="flat" cmpd="sng" algn="ctr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bg1"/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600"/>
              </a:spcAft>
              <a:tabLst>
                <a:tab pos="2286000" algn="r"/>
              </a:tabLst>
            </a:pPr>
            <a:r>
              <a:rPr lang="en-US" sz="1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Replacement</a:t>
            </a:r>
            <a:endParaRPr lang="en-US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Picture 11" descr="Atrium_window_logo_green_screen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8998" y="5486400"/>
            <a:ext cx="112500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 bwMode="auto">
          <a:xfrm>
            <a:off x="6813993" y="447040"/>
            <a:ext cx="17620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0" indent="3175" algn="l">
              <a:spcBef>
                <a:spcPct val="20000"/>
              </a:spcBef>
              <a:buFont typeface="Arial" charset="0"/>
              <a:buNone/>
            </a:pPr>
            <a:r>
              <a:rPr lang="en-US" sz="1000" b="1" kern="1000" spc="6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MADE IN USA</a:t>
            </a:r>
            <a:endParaRPr lang="en-US" sz="1000" b="1" kern="1000" spc="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26116" y="4734611"/>
            <a:ext cx="1420975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19851" y="2833618"/>
            <a:ext cx="1385803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400" y="2743200"/>
            <a:ext cx="1401483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3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9967" y="4834480"/>
            <a:ext cx="1413862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4" name="Picture 6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84981" y="2920238"/>
            <a:ext cx="1396262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5" name="Picture 7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52600" y="4738141"/>
            <a:ext cx="1386423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6" name="Picture 8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19719" y="2805833"/>
            <a:ext cx="1410293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7" name="Picture 9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96874" y="4834480"/>
            <a:ext cx="1382314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8" name="Picture 10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47581" y="2882871"/>
            <a:ext cx="1391538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9" name="Picture 11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07469" y="4749038"/>
            <a:ext cx="138063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" name="Picture 12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68184" y="2779174"/>
            <a:ext cx="1399696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" name="Picture 13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21264" y="4848759"/>
            <a:ext cx="1350498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6607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7" descr="RB_Kitchen2_pho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66" y="704088"/>
            <a:ext cx="3070226" cy="4094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 descr="RB_Bedroom1_phot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7568" y="704088"/>
            <a:ext cx="3063240" cy="4130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9" descr="RB_Kitchen1_phot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7505" y="704088"/>
            <a:ext cx="3021012" cy="4044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-5421" y="760897"/>
            <a:ext cx="9144000" cy="6097103"/>
          </a:xfrm>
          <a:prstGeom prst="rect">
            <a:avLst/>
          </a:prstGeom>
          <a:gradFill flip="none" rotWithShape="1">
            <a:gsLst>
              <a:gs pos="22000">
                <a:srgbClr val="004F26"/>
              </a:gs>
              <a:gs pos="5000">
                <a:srgbClr val="008000">
                  <a:alpha val="0"/>
                </a:srgbClr>
              </a:gs>
              <a:gs pos="100000">
                <a:srgbClr val="004F26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-28281" y="649224"/>
            <a:ext cx="9189720" cy="137160"/>
          </a:xfrm>
          <a:prstGeom prst="roundRect">
            <a:avLst/>
          </a:prstGeom>
          <a:gradFill flip="none" rotWithShape="1">
            <a:gsLst>
              <a:gs pos="71000">
                <a:srgbClr val="D9D4A9"/>
              </a:gs>
              <a:gs pos="92000">
                <a:srgbClr val="D9D4A9"/>
              </a:gs>
              <a:gs pos="0">
                <a:srgbClr val="004F26"/>
              </a:gs>
              <a:gs pos="58000">
                <a:srgbClr val="004F26"/>
              </a:gs>
              <a:gs pos="5000">
                <a:srgbClr val="D9D4A9"/>
              </a:gs>
              <a:gs pos="100000">
                <a:srgbClr val="004F2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trium_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7" y="110188"/>
            <a:ext cx="1899629" cy="640080"/>
          </a:xfrm>
          <a:prstGeom prst="rect">
            <a:avLst/>
          </a:prstGeom>
          <a:ln>
            <a:noFill/>
          </a:ln>
          <a:effectLst>
            <a:outerShdw blurRad="292100" dist="139700" dir="54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 bwMode="auto">
          <a:xfrm>
            <a:off x="153988" y="689777"/>
            <a:ext cx="8837612" cy="1982303"/>
          </a:xfrm>
          <a:prstGeom prst="roundRect">
            <a:avLst>
              <a:gd name="adj" fmla="val 6770"/>
            </a:avLst>
          </a:prstGeom>
          <a:gradFill flip="none" rotWithShape="1">
            <a:gsLst>
              <a:gs pos="25000">
                <a:srgbClr val="999545">
                  <a:alpha val="76000"/>
                </a:srgbClr>
              </a:gs>
              <a:gs pos="10000">
                <a:srgbClr val="999545">
                  <a:alpha val="0"/>
                </a:srgbClr>
              </a:gs>
              <a:gs pos="100000">
                <a:srgbClr val="999545"/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tIns="91440" bIns="182880" anchor="b" anchorCtr="0">
            <a:noAutofit/>
          </a:bodyPr>
          <a:lstStyle/>
          <a:p>
            <a:pPr indent="3175" algn="ctr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2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PRODUCT FEATURE SHEETS</a:t>
            </a:r>
            <a:endParaRPr lang="en-US" sz="2800" dirty="0">
              <a:solidFill>
                <a:srgbClr val="FFFFFF"/>
              </a:solidFill>
              <a:latin typeface="Calibri" panose="020F0502020204030204" pitchFamily="34" charset="0"/>
              <a:ea typeface="ヒラギノ角ゴ Pro W3" charset="-128"/>
            </a:endParaRPr>
          </a:p>
          <a:p>
            <a:pPr indent="3175" algn="ctr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1400" i="1" dirty="0">
                <a:solidFill>
                  <a:srgbClr val="FFFFFF"/>
                </a:solidFill>
                <a:latin typeface="Calibri" panose="020F0502020204030204" pitchFamily="34" charset="0"/>
              </a:rPr>
              <a:t>1 or 2 page summaries of each product’s features and options</a:t>
            </a:r>
            <a:br>
              <a:rPr lang="en-US" sz="1400" i="1" dirty="0">
                <a:solidFill>
                  <a:srgbClr val="FFFFFF"/>
                </a:solidFill>
                <a:latin typeface="Calibri" panose="020F0502020204030204" pitchFamily="34" charset="0"/>
              </a:rPr>
            </a:br>
            <a:r>
              <a:rPr lang="en-US" sz="1400" i="1" dirty="0">
                <a:solidFill>
                  <a:srgbClr val="FFFFFF"/>
                </a:solidFill>
                <a:latin typeface="Calibri" panose="020F0502020204030204" pitchFamily="34" charset="0"/>
              </a:rPr>
              <a:t>available for download in </a:t>
            </a:r>
            <a:r>
              <a:rPr lang="en-US" sz="1400" i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PDF </a:t>
            </a:r>
            <a:r>
              <a:rPr lang="en-US" sz="1400" i="1" dirty="0">
                <a:solidFill>
                  <a:srgbClr val="FFFFFF"/>
                </a:solidFill>
                <a:latin typeface="Calibri" panose="020F0502020204030204" pitchFamily="34" charset="0"/>
              </a:rPr>
              <a:t>format (English and Spanish versions) from the </a:t>
            </a:r>
            <a:r>
              <a:rPr lang="en-US" sz="1400" i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Atrium </a:t>
            </a:r>
            <a:r>
              <a:rPr lang="en-US" sz="1400" i="1" dirty="0">
                <a:solidFill>
                  <a:srgbClr val="FFFFFF"/>
                </a:solidFill>
                <a:latin typeface="Calibri" panose="020F0502020204030204" pitchFamily="34" charset="0"/>
              </a:rPr>
              <a:t>media site</a:t>
            </a:r>
            <a:r>
              <a:rPr lang="en-US" sz="1400" i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:</a:t>
            </a:r>
            <a:br>
              <a:rPr lang="en-US" sz="1400" i="1" dirty="0" smtClean="0">
                <a:solidFill>
                  <a:srgbClr val="FFFFFF"/>
                </a:solidFill>
                <a:latin typeface="Calibri" panose="020F0502020204030204" pitchFamily="34" charset="0"/>
              </a:rPr>
            </a:br>
            <a:endParaRPr lang="en-US" sz="1400" i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7" name="Rounded Rectangle 26">
            <a:hlinkClick r:id="rId6"/>
          </p:cNvPr>
          <p:cNvSpPr/>
          <p:nvPr/>
        </p:nvSpPr>
        <p:spPr bwMode="auto">
          <a:xfrm>
            <a:off x="2067560" y="2250440"/>
            <a:ext cx="5019040" cy="320040"/>
          </a:xfrm>
          <a:prstGeom prst="roundRect">
            <a:avLst>
              <a:gd name="adj" fmla="val 31317"/>
            </a:avLst>
          </a:prstGeom>
          <a:solidFill>
            <a:srgbClr val="000066"/>
          </a:solidFill>
          <a:ln w="9525" cap="flat" cmpd="sng" algn="ctr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bg1"/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600"/>
              </a:spcAft>
              <a:tabLst>
                <a:tab pos="2286000" algn="r"/>
              </a:tabLst>
            </a:pPr>
            <a:r>
              <a:rPr lang="en-US" sz="1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New Construction</a:t>
            </a:r>
            <a:endParaRPr lang="en-US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Picture 11" descr="Atrium_window_logo_green_screen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8998" y="5486400"/>
            <a:ext cx="112500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 bwMode="auto">
          <a:xfrm>
            <a:off x="6813993" y="447040"/>
            <a:ext cx="17620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0" indent="3175" algn="l">
              <a:spcBef>
                <a:spcPct val="20000"/>
              </a:spcBef>
              <a:buFont typeface="Arial" charset="0"/>
              <a:buNone/>
            </a:pPr>
            <a:r>
              <a:rPr lang="en-US" sz="1000" b="1" kern="1000" spc="6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MADE IN USA</a:t>
            </a:r>
            <a:endParaRPr lang="en-US" sz="1000" b="1" kern="1000" spc="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00419" y="2971800"/>
            <a:ext cx="1576035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28904" y="2819400"/>
            <a:ext cx="1571085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3" name="Picture 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62600" y="2971800"/>
            <a:ext cx="1592168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5" name="Picture 8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1717" y="2819400"/>
            <a:ext cx="1709483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7" name="Picture 10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15200" y="2819400"/>
            <a:ext cx="1558980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4" name="Picture 7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23765" y="4675799"/>
            <a:ext cx="1572435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2" name="Picture 5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37507" y="4572000"/>
            <a:ext cx="1553693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77140" y="4572000"/>
            <a:ext cx="1585260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6" name="Picture 9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0395" y="4648200"/>
            <a:ext cx="1597005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96125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7" descr="RB_Kitchen2_pho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66" y="704088"/>
            <a:ext cx="3070226" cy="4094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 descr="RB_Bedroom1_phot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7568" y="704088"/>
            <a:ext cx="3063240" cy="4130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9" descr="RB_Kitchen1_phot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7505" y="704088"/>
            <a:ext cx="3021012" cy="4044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-5421" y="760897"/>
            <a:ext cx="9144000" cy="6097103"/>
          </a:xfrm>
          <a:prstGeom prst="rect">
            <a:avLst/>
          </a:prstGeom>
          <a:gradFill flip="none" rotWithShape="1">
            <a:gsLst>
              <a:gs pos="22000">
                <a:srgbClr val="004F26"/>
              </a:gs>
              <a:gs pos="5000">
                <a:srgbClr val="008000">
                  <a:alpha val="0"/>
                </a:srgbClr>
              </a:gs>
              <a:gs pos="100000">
                <a:srgbClr val="004F26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-28281" y="649224"/>
            <a:ext cx="9189720" cy="137160"/>
          </a:xfrm>
          <a:prstGeom prst="roundRect">
            <a:avLst/>
          </a:prstGeom>
          <a:gradFill flip="none" rotWithShape="1">
            <a:gsLst>
              <a:gs pos="71000">
                <a:srgbClr val="D9D4A9"/>
              </a:gs>
              <a:gs pos="92000">
                <a:srgbClr val="D9D4A9"/>
              </a:gs>
              <a:gs pos="0">
                <a:srgbClr val="004F26"/>
              </a:gs>
              <a:gs pos="58000">
                <a:srgbClr val="004F26"/>
              </a:gs>
              <a:gs pos="5000">
                <a:srgbClr val="D9D4A9"/>
              </a:gs>
              <a:gs pos="100000">
                <a:srgbClr val="004F2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trium_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7" y="110188"/>
            <a:ext cx="1899629" cy="640080"/>
          </a:xfrm>
          <a:prstGeom prst="rect">
            <a:avLst/>
          </a:prstGeom>
          <a:ln>
            <a:noFill/>
          </a:ln>
          <a:effectLst>
            <a:outerShdw blurRad="292100" dist="139700" dir="54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 bwMode="auto">
          <a:xfrm>
            <a:off x="153988" y="689777"/>
            <a:ext cx="8837612" cy="1982303"/>
          </a:xfrm>
          <a:prstGeom prst="roundRect">
            <a:avLst>
              <a:gd name="adj" fmla="val 6770"/>
            </a:avLst>
          </a:prstGeom>
          <a:gradFill flip="none" rotWithShape="1">
            <a:gsLst>
              <a:gs pos="25000">
                <a:srgbClr val="999545">
                  <a:alpha val="76000"/>
                </a:srgbClr>
              </a:gs>
              <a:gs pos="10000">
                <a:srgbClr val="999545">
                  <a:alpha val="0"/>
                </a:srgbClr>
              </a:gs>
              <a:gs pos="100000">
                <a:srgbClr val="999545"/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tIns="91440" bIns="182880" anchor="b" anchorCtr="0">
            <a:noAutofit/>
          </a:bodyPr>
          <a:lstStyle/>
          <a:p>
            <a:pPr indent="3175" algn="ctr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2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PRODUCT FEATURE SHEETS</a:t>
            </a:r>
            <a:endParaRPr lang="en-US" sz="2800" dirty="0">
              <a:solidFill>
                <a:srgbClr val="FFFFFF"/>
              </a:solidFill>
              <a:latin typeface="Calibri" panose="020F0502020204030204" pitchFamily="34" charset="0"/>
              <a:ea typeface="ヒラギノ角ゴ Pro W3" charset="-128"/>
            </a:endParaRPr>
          </a:p>
          <a:p>
            <a:pPr indent="3175" algn="ctr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1400" i="1" dirty="0">
                <a:solidFill>
                  <a:srgbClr val="FFFFFF"/>
                </a:solidFill>
                <a:latin typeface="Calibri" panose="020F0502020204030204" pitchFamily="34" charset="0"/>
              </a:rPr>
              <a:t>1 or 2 page summaries of each product’s features and options</a:t>
            </a:r>
            <a:br>
              <a:rPr lang="en-US" sz="1400" i="1" dirty="0">
                <a:solidFill>
                  <a:srgbClr val="FFFFFF"/>
                </a:solidFill>
                <a:latin typeface="Calibri" panose="020F0502020204030204" pitchFamily="34" charset="0"/>
              </a:rPr>
            </a:br>
            <a:r>
              <a:rPr lang="en-US" sz="1400" i="1" dirty="0">
                <a:solidFill>
                  <a:srgbClr val="FFFFFF"/>
                </a:solidFill>
                <a:latin typeface="Calibri" panose="020F0502020204030204" pitchFamily="34" charset="0"/>
              </a:rPr>
              <a:t>available for download in </a:t>
            </a:r>
            <a:r>
              <a:rPr lang="en-US" sz="1400" i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PDF </a:t>
            </a:r>
            <a:r>
              <a:rPr lang="en-US" sz="1400" i="1" dirty="0">
                <a:solidFill>
                  <a:srgbClr val="FFFFFF"/>
                </a:solidFill>
                <a:latin typeface="Calibri" panose="020F0502020204030204" pitchFamily="34" charset="0"/>
              </a:rPr>
              <a:t>format (English and Spanish versions) from the </a:t>
            </a:r>
            <a:r>
              <a:rPr lang="en-US" sz="1400" i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Atrium </a:t>
            </a:r>
            <a:r>
              <a:rPr lang="en-US" sz="1400" i="1" dirty="0">
                <a:solidFill>
                  <a:srgbClr val="FFFFFF"/>
                </a:solidFill>
                <a:latin typeface="Calibri" panose="020F0502020204030204" pitchFamily="34" charset="0"/>
              </a:rPr>
              <a:t>media site</a:t>
            </a:r>
            <a:r>
              <a:rPr lang="en-US" sz="1400" i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:</a:t>
            </a:r>
            <a:br>
              <a:rPr lang="en-US" sz="1400" i="1" dirty="0" smtClean="0">
                <a:solidFill>
                  <a:srgbClr val="FFFFFF"/>
                </a:solidFill>
                <a:latin typeface="Calibri" panose="020F0502020204030204" pitchFamily="34" charset="0"/>
              </a:rPr>
            </a:br>
            <a:endParaRPr lang="en-US" sz="1400" i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7" name="Rounded Rectangle 26">
            <a:hlinkClick r:id="rId6"/>
          </p:cNvPr>
          <p:cNvSpPr/>
          <p:nvPr/>
        </p:nvSpPr>
        <p:spPr bwMode="auto">
          <a:xfrm>
            <a:off x="2067560" y="2250440"/>
            <a:ext cx="5019040" cy="320040"/>
          </a:xfrm>
          <a:prstGeom prst="roundRect">
            <a:avLst>
              <a:gd name="adj" fmla="val 31317"/>
            </a:avLst>
          </a:prstGeom>
          <a:solidFill>
            <a:srgbClr val="000066"/>
          </a:solidFill>
          <a:ln w="9525" cap="flat" cmpd="sng" algn="ctr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bg1"/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600"/>
              </a:spcAft>
              <a:tabLst>
                <a:tab pos="2286000" algn="r"/>
              </a:tabLst>
            </a:pPr>
            <a:r>
              <a:rPr lang="en-US" sz="1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Patio Doors</a:t>
            </a:r>
            <a:endParaRPr lang="en-US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Picture 11" descr="Atrium_window_logo_green_screen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8998" y="5486400"/>
            <a:ext cx="112500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 bwMode="auto">
          <a:xfrm>
            <a:off x="6813993" y="447040"/>
            <a:ext cx="17620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0" indent="3175" algn="l">
              <a:spcBef>
                <a:spcPct val="20000"/>
              </a:spcBef>
              <a:buFont typeface="Arial" charset="0"/>
              <a:buNone/>
            </a:pPr>
            <a:r>
              <a:rPr lang="en-US" sz="1000" b="1" kern="1000" spc="6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MADE IN USA</a:t>
            </a:r>
            <a:endParaRPr lang="en-US" sz="1000" b="1" kern="1000" spc="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0681" y="2790335"/>
            <a:ext cx="2831689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51669" y="2876746"/>
            <a:ext cx="2820996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26202" y="2972584"/>
            <a:ext cx="2817479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40695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7" descr="RB_Kitchen2_pho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66" y="704088"/>
            <a:ext cx="3070226" cy="4094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 descr="RB_Bedroom1_phot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7568" y="704088"/>
            <a:ext cx="3063240" cy="4130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9" descr="RB_Kitchen1_phot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7505" y="704088"/>
            <a:ext cx="3021012" cy="4044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-5421" y="760897"/>
            <a:ext cx="9144000" cy="6097103"/>
          </a:xfrm>
          <a:prstGeom prst="rect">
            <a:avLst/>
          </a:prstGeom>
          <a:gradFill flip="none" rotWithShape="1">
            <a:gsLst>
              <a:gs pos="22000">
                <a:srgbClr val="004F26"/>
              </a:gs>
              <a:gs pos="5000">
                <a:srgbClr val="008000">
                  <a:alpha val="0"/>
                </a:srgbClr>
              </a:gs>
              <a:gs pos="100000">
                <a:srgbClr val="004F26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-28281" y="649224"/>
            <a:ext cx="9189720" cy="137160"/>
          </a:xfrm>
          <a:prstGeom prst="roundRect">
            <a:avLst/>
          </a:prstGeom>
          <a:gradFill flip="none" rotWithShape="1">
            <a:gsLst>
              <a:gs pos="71000">
                <a:srgbClr val="D9D4A9"/>
              </a:gs>
              <a:gs pos="92000">
                <a:srgbClr val="D9D4A9"/>
              </a:gs>
              <a:gs pos="0">
                <a:srgbClr val="004F26"/>
              </a:gs>
              <a:gs pos="58000">
                <a:srgbClr val="004F26"/>
              </a:gs>
              <a:gs pos="5000">
                <a:srgbClr val="D9D4A9"/>
              </a:gs>
              <a:gs pos="100000">
                <a:srgbClr val="004F2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trium_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7" y="110188"/>
            <a:ext cx="1899629" cy="640080"/>
          </a:xfrm>
          <a:prstGeom prst="rect">
            <a:avLst/>
          </a:prstGeom>
          <a:ln>
            <a:noFill/>
          </a:ln>
          <a:effectLst>
            <a:outerShdw blurRad="292100" dist="139700" dir="54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 bwMode="auto">
          <a:xfrm>
            <a:off x="153988" y="689777"/>
            <a:ext cx="8837612" cy="1982303"/>
          </a:xfrm>
          <a:prstGeom prst="roundRect">
            <a:avLst>
              <a:gd name="adj" fmla="val 6770"/>
            </a:avLst>
          </a:prstGeom>
          <a:gradFill flip="none" rotWithShape="1">
            <a:gsLst>
              <a:gs pos="25000">
                <a:srgbClr val="999545">
                  <a:alpha val="76000"/>
                </a:srgbClr>
              </a:gs>
              <a:gs pos="10000">
                <a:srgbClr val="999545">
                  <a:alpha val="0"/>
                </a:srgbClr>
              </a:gs>
              <a:gs pos="100000">
                <a:srgbClr val="999545"/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tIns="91440" bIns="182880" anchor="b" anchorCtr="0">
            <a:noAutofit/>
          </a:bodyPr>
          <a:lstStyle/>
          <a:p>
            <a:pPr indent="3175" algn="ctr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2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PRODUCT FEATURE SHEETS</a:t>
            </a:r>
            <a:endParaRPr lang="en-US" sz="2800" dirty="0">
              <a:solidFill>
                <a:srgbClr val="FFFFFF"/>
              </a:solidFill>
              <a:latin typeface="Calibri" panose="020F0502020204030204" pitchFamily="34" charset="0"/>
              <a:ea typeface="ヒラギノ角ゴ Pro W3" charset="-128"/>
            </a:endParaRPr>
          </a:p>
          <a:p>
            <a:pPr indent="3175" algn="ctr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1400" i="1" dirty="0">
                <a:solidFill>
                  <a:srgbClr val="FFFFFF"/>
                </a:solidFill>
                <a:latin typeface="Calibri" panose="020F0502020204030204" pitchFamily="34" charset="0"/>
              </a:rPr>
              <a:t>1 or 2 page summaries of each product’s features and options</a:t>
            </a:r>
            <a:br>
              <a:rPr lang="en-US" sz="1400" i="1" dirty="0">
                <a:solidFill>
                  <a:srgbClr val="FFFFFF"/>
                </a:solidFill>
                <a:latin typeface="Calibri" panose="020F0502020204030204" pitchFamily="34" charset="0"/>
              </a:rPr>
            </a:br>
            <a:r>
              <a:rPr lang="en-US" sz="1400" i="1" dirty="0">
                <a:solidFill>
                  <a:srgbClr val="FFFFFF"/>
                </a:solidFill>
                <a:latin typeface="Calibri" panose="020F0502020204030204" pitchFamily="34" charset="0"/>
              </a:rPr>
              <a:t>available for download in </a:t>
            </a:r>
            <a:r>
              <a:rPr lang="en-US" sz="1400" i="1" smtClean="0">
                <a:solidFill>
                  <a:srgbClr val="FFFFFF"/>
                </a:solidFill>
                <a:latin typeface="Calibri" panose="020F0502020204030204" pitchFamily="34" charset="0"/>
              </a:rPr>
              <a:t>PDF format from </a:t>
            </a:r>
            <a:r>
              <a:rPr lang="en-US" sz="1400" i="1" dirty="0">
                <a:solidFill>
                  <a:srgbClr val="FFFFFF"/>
                </a:solidFill>
                <a:latin typeface="Calibri" panose="020F0502020204030204" pitchFamily="34" charset="0"/>
              </a:rPr>
              <a:t>the </a:t>
            </a:r>
            <a:r>
              <a:rPr lang="en-US" sz="1400" i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Atrium </a:t>
            </a:r>
            <a:r>
              <a:rPr lang="en-US" sz="1400" i="1" dirty="0">
                <a:solidFill>
                  <a:srgbClr val="FFFFFF"/>
                </a:solidFill>
                <a:latin typeface="Calibri" panose="020F0502020204030204" pitchFamily="34" charset="0"/>
              </a:rPr>
              <a:t>media site</a:t>
            </a:r>
            <a:r>
              <a:rPr lang="en-US" sz="1400" i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:</a:t>
            </a:r>
            <a:br>
              <a:rPr lang="en-US" sz="1400" i="1" dirty="0" smtClean="0">
                <a:solidFill>
                  <a:srgbClr val="FFFFFF"/>
                </a:solidFill>
                <a:latin typeface="Calibri" panose="020F0502020204030204" pitchFamily="34" charset="0"/>
              </a:rPr>
            </a:br>
            <a:endParaRPr lang="en-US" sz="1400" i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7" name="Rounded Rectangle 26">
            <a:hlinkClick r:id="rId6"/>
          </p:cNvPr>
          <p:cNvSpPr/>
          <p:nvPr/>
        </p:nvSpPr>
        <p:spPr bwMode="auto">
          <a:xfrm>
            <a:off x="2067560" y="2250440"/>
            <a:ext cx="5019040" cy="320040"/>
          </a:xfrm>
          <a:prstGeom prst="roundRect">
            <a:avLst>
              <a:gd name="adj" fmla="val 31317"/>
            </a:avLst>
          </a:prstGeom>
          <a:solidFill>
            <a:srgbClr val="000066"/>
          </a:solidFill>
          <a:ln w="9525" cap="flat" cmpd="sng" algn="ctr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bg1"/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600"/>
              </a:spcAft>
              <a:tabLst>
                <a:tab pos="2286000" algn="r"/>
              </a:tabLst>
            </a:pPr>
            <a:r>
              <a:rPr lang="en-US" sz="1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Options &amp; Samples</a:t>
            </a:r>
            <a:endParaRPr lang="en-US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Picture 11" descr="Atrium_window_logo_green_screen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8998" y="5486400"/>
            <a:ext cx="112500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 bwMode="auto">
          <a:xfrm>
            <a:off x="6813993" y="447040"/>
            <a:ext cx="17620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0" indent="3175" algn="l">
              <a:spcBef>
                <a:spcPct val="20000"/>
              </a:spcBef>
              <a:buFont typeface="Arial" charset="0"/>
              <a:buNone/>
            </a:pPr>
            <a:r>
              <a:rPr lang="en-US" sz="1000" b="1" kern="1000" spc="6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MADE IN USA</a:t>
            </a:r>
            <a:endParaRPr lang="en-US" sz="1000" b="1" kern="1000" spc="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5792" y="2836469"/>
            <a:ext cx="213231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30185" y="2836469"/>
            <a:ext cx="21297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58401" y="3200400"/>
            <a:ext cx="209115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8201" y="4447560"/>
            <a:ext cx="17602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15000" y="4436669"/>
            <a:ext cx="17137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01571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7" descr="RB_Kitchen2_pho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66" y="704088"/>
            <a:ext cx="3070226" cy="4094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 descr="RB_Bedroom1_phot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7568" y="704088"/>
            <a:ext cx="3063240" cy="4130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9" descr="RB_Kitchen1_phot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7505" y="704088"/>
            <a:ext cx="3021012" cy="4044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-5421" y="760897"/>
            <a:ext cx="9144000" cy="6097103"/>
          </a:xfrm>
          <a:prstGeom prst="rect">
            <a:avLst/>
          </a:prstGeom>
          <a:gradFill flip="none" rotWithShape="1">
            <a:gsLst>
              <a:gs pos="22000">
                <a:srgbClr val="004F26"/>
              </a:gs>
              <a:gs pos="5000">
                <a:srgbClr val="008000">
                  <a:alpha val="0"/>
                </a:srgbClr>
              </a:gs>
              <a:gs pos="100000">
                <a:srgbClr val="004F26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-28281" y="649224"/>
            <a:ext cx="9189720" cy="137160"/>
          </a:xfrm>
          <a:prstGeom prst="roundRect">
            <a:avLst/>
          </a:prstGeom>
          <a:gradFill flip="none" rotWithShape="1">
            <a:gsLst>
              <a:gs pos="71000">
                <a:srgbClr val="D9D4A9"/>
              </a:gs>
              <a:gs pos="92000">
                <a:srgbClr val="D9D4A9"/>
              </a:gs>
              <a:gs pos="0">
                <a:srgbClr val="004F26"/>
              </a:gs>
              <a:gs pos="58000">
                <a:srgbClr val="004F26"/>
              </a:gs>
              <a:gs pos="5000">
                <a:srgbClr val="D9D4A9"/>
              </a:gs>
              <a:gs pos="100000">
                <a:srgbClr val="004F2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trium_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7" y="110188"/>
            <a:ext cx="1899629" cy="640080"/>
          </a:xfrm>
          <a:prstGeom prst="rect">
            <a:avLst/>
          </a:prstGeom>
          <a:ln>
            <a:noFill/>
          </a:ln>
          <a:effectLst>
            <a:outerShdw blurRad="292100" dist="139700" dir="54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 bwMode="auto">
          <a:xfrm>
            <a:off x="153988" y="689777"/>
            <a:ext cx="8837612" cy="1982303"/>
          </a:xfrm>
          <a:prstGeom prst="roundRect">
            <a:avLst>
              <a:gd name="adj" fmla="val 6770"/>
            </a:avLst>
          </a:prstGeom>
          <a:gradFill flip="none" rotWithShape="1">
            <a:gsLst>
              <a:gs pos="25000">
                <a:srgbClr val="999545">
                  <a:alpha val="76000"/>
                </a:srgbClr>
              </a:gs>
              <a:gs pos="10000">
                <a:srgbClr val="999545">
                  <a:alpha val="0"/>
                </a:srgbClr>
              </a:gs>
              <a:gs pos="100000">
                <a:srgbClr val="999545"/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tIns="91440" bIns="182880" anchor="b" anchorCtr="0">
            <a:noAutofit/>
          </a:bodyPr>
          <a:lstStyle/>
          <a:p>
            <a:pPr indent="3175" algn="ctr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2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ATRIUM &amp; MARKETING PROGRAM FEATURE SHEETS</a:t>
            </a:r>
            <a:endParaRPr lang="en-US" sz="2800" dirty="0">
              <a:solidFill>
                <a:srgbClr val="FFFFFF"/>
              </a:solidFill>
              <a:latin typeface="Calibri" panose="020F0502020204030204" pitchFamily="34" charset="0"/>
              <a:ea typeface="ヒラギノ角ゴ Pro W3" charset="-128"/>
            </a:endParaRPr>
          </a:p>
          <a:p>
            <a:pPr indent="3175" algn="ctr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1400" i="1" dirty="0">
                <a:solidFill>
                  <a:srgbClr val="FFFFFF"/>
                </a:solidFill>
                <a:latin typeface="Calibri" panose="020F0502020204030204" pitchFamily="34" charset="0"/>
              </a:rPr>
              <a:t>1 </a:t>
            </a:r>
            <a:r>
              <a:rPr lang="en-US" sz="1400" i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page </a:t>
            </a:r>
            <a:r>
              <a:rPr lang="en-US" sz="1400" i="1" dirty="0">
                <a:solidFill>
                  <a:srgbClr val="FFFFFF"/>
                </a:solidFill>
                <a:latin typeface="Calibri" panose="020F0502020204030204" pitchFamily="34" charset="0"/>
              </a:rPr>
              <a:t>summaries of </a:t>
            </a:r>
            <a:r>
              <a:rPr lang="en-US" sz="1400" i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marketing programs to help you sell Atrium</a:t>
            </a:r>
            <a:r>
              <a:rPr lang="en-US" sz="1400" i="1" dirty="0">
                <a:solidFill>
                  <a:srgbClr val="FFFFFF"/>
                </a:solidFill>
                <a:latin typeface="Calibri" panose="020F0502020204030204" pitchFamily="34" charset="0"/>
              </a:rPr>
              <a:t/>
            </a:r>
            <a:br>
              <a:rPr lang="en-US" sz="1400" i="1" dirty="0">
                <a:solidFill>
                  <a:srgbClr val="FFFFFF"/>
                </a:solidFill>
                <a:latin typeface="Calibri" panose="020F0502020204030204" pitchFamily="34" charset="0"/>
              </a:rPr>
            </a:br>
            <a:r>
              <a:rPr lang="en-US" sz="1400" i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are available </a:t>
            </a:r>
            <a:r>
              <a:rPr lang="en-US" sz="1400" i="1" dirty="0">
                <a:solidFill>
                  <a:srgbClr val="FFFFFF"/>
                </a:solidFill>
                <a:latin typeface="Calibri" panose="020F0502020204030204" pitchFamily="34" charset="0"/>
              </a:rPr>
              <a:t>for download in </a:t>
            </a:r>
            <a:r>
              <a:rPr lang="en-US" sz="1400" i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PDF </a:t>
            </a:r>
            <a:r>
              <a:rPr lang="en-US" sz="1400" i="1" dirty="0">
                <a:solidFill>
                  <a:srgbClr val="FFFFFF"/>
                </a:solidFill>
                <a:latin typeface="Calibri" panose="020F0502020204030204" pitchFamily="34" charset="0"/>
              </a:rPr>
              <a:t>format </a:t>
            </a:r>
            <a:r>
              <a:rPr lang="en-US" sz="1400" i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from </a:t>
            </a:r>
            <a:r>
              <a:rPr lang="en-US" sz="1400" i="1" dirty="0">
                <a:solidFill>
                  <a:srgbClr val="FFFFFF"/>
                </a:solidFill>
                <a:latin typeface="Calibri" panose="020F0502020204030204" pitchFamily="34" charset="0"/>
              </a:rPr>
              <a:t>the </a:t>
            </a:r>
            <a:r>
              <a:rPr lang="en-US" sz="1400" i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Atrium </a:t>
            </a:r>
            <a:r>
              <a:rPr lang="en-US" sz="1400" i="1" dirty="0">
                <a:solidFill>
                  <a:srgbClr val="FFFFFF"/>
                </a:solidFill>
                <a:latin typeface="Calibri" panose="020F0502020204030204" pitchFamily="34" charset="0"/>
              </a:rPr>
              <a:t>media site</a:t>
            </a:r>
            <a:r>
              <a:rPr lang="en-US" sz="1400" i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:</a:t>
            </a:r>
            <a:br>
              <a:rPr lang="en-US" sz="1400" i="1" dirty="0" smtClean="0">
                <a:solidFill>
                  <a:srgbClr val="FFFFFF"/>
                </a:solidFill>
                <a:latin typeface="Calibri" panose="020F0502020204030204" pitchFamily="34" charset="0"/>
              </a:rPr>
            </a:br>
            <a:endParaRPr lang="en-US" sz="1400" i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7" name="Rounded Rectangle 26">
            <a:hlinkClick r:id="rId6"/>
          </p:cNvPr>
          <p:cNvSpPr/>
          <p:nvPr/>
        </p:nvSpPr>
        <p:spPr bwMode="auto">
          <a:xfrm>
            <a:off x="2067560" y="2250440"/>
            <a:ext cx="5019040" cy="320040"/>
          </a:xfrm>
          <a:prstGeom prst="roundRect">
            <a:avLst>
              <a:gd name="adj" fmla="val 31317"/>
            </a:avLst>
          </a:prstGeom>
          <a:solidFill>
            <a:srgbClr val="000066"/>
          </a:solidFill>
          <a:ln w="9525" cap="flat" cmpd="sng" algn="ctr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bg1"/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600"/>
              </a:spcAft>
              <a:tabLst>
                <a:tab pos="2286000" algn="r"/>
              </a:tabLst>
            </a:pPr>
            <a:r>
              <a:rPr lang="en-US" sz="1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Marketing Programs</a:t>
            </a:r>
            <a:endParaRPr lang="en-US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Picture 11" descr="Atrium_window_logo_green_screen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8998" y="5486400"/>
            <a:ext cx="112500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 bwMode="auto">
          <a:xfrm>
            <a:off x="6813993" y="447040"/>
            <a:ext cx="17620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0" indent="3175" algn="l">
              <a:spcBef>
                <a:spcPct val="20000"/>
              </a:spcBef>
              <a:buFont typeface="Arial" charset="0"/>
              <a:buNone/>
            </a:pPr>
            <a:r>
              <a:rPr lang="en-US" sz="1000" b="1" kern="1000" spc="6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MADE IN USA</a:t>
            </a:r>
            <a:endParaRPr lang="en-US" sz="1000" b="1" kern="1000" spc="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445" t="10193" r="36666" b="5422"/>
          <a:stretch/>
        </p:blipFill>
        <p:spPr bwMode="auto">
          <a:xfrm>
            <a:off x="6640475" y="2820184"/>
            <a:ext cx="2303990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444" t="10001" r="28889" b="5614"/>
          <a:stretch/>
        </p:blipFill>
        <p:spPr bwMode="auto">
          <a:xfrm>
            <a:off x="4613690" y="3333946"/>
            <a:ext cx="2291445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32490" y="2819400"/>
            <a:ext cx="2323555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0161" y="3200400"/>
            <a:ext cx="2629239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27633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7" descr="RB_Kitchen2_pho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66" y="704088"/>
            <a:ext cx="3070226" cy="4094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 descr="RB_Bedroom1_phot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7568" y="704088"/>
            <a:ext cx="3063240" cy="4130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9" descr="RB_Kitchen1_phot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7505" y="704088"/>
            <a:ext cx="3021012" cy="4044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-5421" y="760897"/>
            <a:ext cx="9144000" cy="6097103"/>
          </a:xfrm>
          <a:prstGeom prst="rect">
            <a:avLst/>
          </a:prstGeom>
          <a:gradFill flip="none" rotWithShape="1">
            <a:gsLst>
              <a:gs pos="22000">
                <a:srgbClr val="004F26"/>
              </a:gs>
              <a:gs pos="5000">
                <a:srgbClr val="008000">
                  <a:alpha val="0"/>
                </a:srgbClr>
              </a:gs>
              <a:gs pos="100000">
                <a:srgbClr val="004F26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-28281" y="649224"/>
            <a:ext cx="9189720" cy="137160"/>
          </a:xfrm>
          <a:prstGeom prst="roundRect">
            <a:avLst/>
          </a:prstGeom>
          <a:gradFill flip="none" rotWithShape="1">
            <a:gsLst>
              <a:gs pos="71000">
                <a:srgbClr val="D9D4A9"/>
              </a:gs>
              <a:gs pos="92000">
                <a:srgbClr val="D9D4A9"/>
              </a:gs>
              <a:gs pos="0">
                <a:srgbClr val="004F26"/>
              </a:gs>
              <a:gs pos="58000">
                <a:srgbClr val="004F26"/>
              </a:gs>
              <a:gs pos="5000">
                <a:srgbClr val="D9D4A9"/>
              </a:gs>
              <a:gs pos="100000">
                <a:srgbClr val="004F2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trium_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7" y="110188"/>
            <a:ext cx="1899629" cy="640080"/>
          </a:xfrm>
          <a:prstGeom prst="rect">
            <a:avLst/>
          </a:prstGeom>
          <a:ln>
            <a:noFill/>
          </a:ln>
          <a:effectLst>
            <a:outerShdw blurRad="292100" dist="139700" dir="54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 bwMode="auto">
          <a:xfrm>
            <a:off x="153988" y="689777"/>
            <a:ext cx="8837612" cy="1982303"/>
          </a:xfrm>
          <a:prstGeom prst="roundRect">
            <a:avLst>
              <a:gd name="adj" fmla="val 6770"/>
            </a:avLst>
          </a:prstGeom>
          <a:gradFill flip="none" rotWithShape="1">
            <a:gsLst>
              <a:gs pos="25000">
                <a:srgbClr val="999545">
                  <a:alpha val="76000"/>
                </a:srgbClr>
              </a:gs>
              <a:gs pos="10000">
                <a:srgbClr val="999545">
                  <a:alpha val="0"/>
                </a:srgbClr>
              </a:gs>
              <a:gs pos="100000">
                <a:srgbClr val="999545"/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tIns="91440" bIns="182880" anchor="b" anchorCtr="0">
            <a:noAutofit/>
          </a:bodyPr>
          <a:lstStyle/>
          <a:p>
            <a:pPr indent="3175" algn="ctr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2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PRODUCT SPECIFICATIONS &amp; TECHNICAL DATA SHEETS</a:t>
            </a:r>
            <a:endParaRPr lang="en-US" sz="2800" dirty="0">
              <a:solidFill>
                <a:srgbClr val="FFFFFF"/>
              </a:solidFill>
              <a:latin typeface="Calibri" panose="020F0502020204030204" pitchFamily="34" charset="0"/>
              <a:ea typeface="ヒラギノ角ゴ Pro W3" charset="-128"/>
            </a:endParaRPr>
          </a:p>
          <a:p>
            <a:pPr indent="3175" algn="ctr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1400" i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Two page sheets including necessary information for builders and architects</a:t>
            </a:r>
            <a:br>
              <a:rPr lang="en-US" sz="1400" i="1" dirty="0" smtClean="0">
                <a:solidFill>
                  <a:srgbClr val="FFFFFF"/>
                </a:solidFill>
                <a:latin typeface="Calibri" panose="020F0502020204030204" pitchFamily="34" charset="0"/>
              </a:rPr>
            </a:br>
            <a:r>
              <a:rPr lang="en-US" sz="1400" i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for replacement and new construction windows and sliding patio doors:</a:t>
            </a:r>
            <a:br>
              <a:rPr lang="en-US" sz="1400" i="1" dirty="0" smtClean="0">
                <a:solidFill>
                  <a:srgbClr val="FFFFFF"/>
                </a:solidFill>
                <a:latin typeface="Calibri" panose="020F0502020204030204" pitchFamily="34" charset="0"/>
              </a:rPr>
            </a:br>
            <a:endParaRPr lang="en-US" sz="1400" i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7" name="Rounded Rectangle 26">
            <a:hlinkClick r:id="rId6"/>
          </p:cNvPr>
          <p:cNvSpPr/>
          <p:nvPr/>
        </p:nvSpPr>
        <p:spPr bwMode="auto">
          <a:xfrm>
            <a:off x="2067560" y="2250440"/>
            <a:ext cx="5019040" cy="320040"/>
          </a:xfrm>
          <a:prstGeom prst="roundRect">
            <a:avLst>
              <a:gd name="adj" fmla="val 31317"/>
            </a:avLst>
          </a:prstGeom>
          <a:solidFill>
            <a:srgbClr val="000066"/>
          </a:solidFill>
          <a:ln w="9525" cap="flat" cmpd="sng" algn="ctr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bg1"/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600"/>
              </a:spcAft>
              <a:tabLst>
                <a:tab pos="2286000" algn="r"/>
              </a:tabLst>
            </a:pPr>
            <a:r>
              <a:rPr lang="en-US" sz="1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Technical Data Sheets</a:t>
            </a:r>
            <a:endParaRPr lang="en-US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Picture 11" descr="Atrium_window_logo_green_screen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8998" y="5486400"/>
            <a:ext cx="112500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 bwMode="auto">
          <a:xfrm>
            <a:off x="6813993" y="447040"/>
            <a:ext cx="17620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0" indent="3175" algn="l">
              <a:spcBef>
                <a:spcPct val="20000"/>
              </a:spcBef>
              <a:buFont typeface="Arial" charset="0"/>
              <a:buNone/>
            </a:pPr>
            <a:r>
              <a:rPr lang="en-US" sz="1000" b="1" kern="1000" spc="6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MADE IN USA</a:t>
            </a:r>
            <a:endParaRPr lang="en-US" sz="1000" b="1" kern="1000" spc="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2880" y="2788920"/>
            <a:ext cx="281996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54680" y="2843784"/>
            <a:ext cx="281036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26480" y="2971800"/>
            <a:ext cx="28040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2374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39d2f9e1e64798293da4a42874a5a1e3c15a8bfd"/>
</p:tagLst>
</file>

<file path=ppt/theme/theme1.xml><?xml version="1.0" encoding="utf-8"?>
<a:theme xmlns:a="http://schemas.openxmlformats.org/drawingml/2006/main" name="Atrium Windows">
  <a:themeElements>
    <a:clrScheme name="ReliaBilt Theme">
      <a:dk1>
        <a:srgbClr val="3C3D3C"/>
      </a:dk1>
      <a:lt1>
        <a:sysClr val="window" lastClr="FFFFFF"/>
      </a:lt1>
      <a:dk2>
        <a:srgbClr val="79172D"/>
      </a:dk2>
      <a:lt2>
        <a:srgbClr val="EADFBD"/>
      </a:lt2>
      <a:accent1>
        <a:srgbClr val="814417"/>
      </a:accent1>
      <a:accent2>
        <a:srgbClr val="8C6F43"/>
      </a:accent2>
      <a:accent3>
        <a:srgbClr val="353535"/>
      </a:accent3>
      <a:accent4>
        <a:srgbClr val="777877"/>
      </a:accent4>
      <a:accent5>
        <a:srgbClr val="F6F0DC"/>
      </a:accent5>
      <a:accent6>
        <a:srgbClr val="D9D4A9"/>
      </a:accent6>
      <a:hlink>
        <a:srgbClr val="8B5429"/>
      </a:hlink>
      <a:folHlink>
        <a:srgbClr val="80343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  <a:miter lim="800000"/>
          <a:headEnd/>
          <a:tailEnd/>
        </a:ln>
      </a:spPr>
      <a:bodyPr wrap="none"/>
      <a:lstStyle>
        <a:defPPr marL="0" indent="3175" algn="l">
          <a:spcBef>
            <a:spcPct val="20000"/>
          </a:spcBef>
          <a:buFont typeface="Arial" charset="0"/>
          <a:buNone/>
          <a:defRPr sz="1000" b="1" kern="1000" spc="600" dirty="0">
            <a:solidFill>
              <a:schemeClr val="bg1"/>
            </a:solidFill>
            <a:latin typeface="+mn-lt"/>
            <a:cs typeface="+mn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9341</TotalTime>
  <Words>249</Words>
  <Application>Microsoft Macintosh PowerPoint</Application>
  <PresentationFormat>On-screen Show (4:3)</PresentationFormat>
  <Paragraphs>55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Century Gothic</vt:lpstr>
      <vt:lpstr>Wingdings</vt:lpstr>
      <vt:lpstr>ヒラギノ角ゴ Pro W3</vt:lpstr>
      <vt:lpstr>Atrium Windows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ReliaBilt E-Learn template</dc:title>
  <dc:subject>ReliaBilt</dc:subject>
  <dc:creator>James Albright</dc:creator>
  <cp:lastModifiedBy>Steven Huff</cp:lastModifiedBy>
  <cp:revision>135</cp:revision>
  <dcterms:created xsi:type="dcterms:W3CDTF">2015-06-01T22:48:17Z</dcterms:created>
  <dcterms:modified xsi:type="dcterms:W3CDTF">2016-11-07T16:51:09Z</dcterms:modified>
</cp:coreProperties>
</file>