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6" r:id="rId1"/>
  </p:sldMasterIdLst>
  <p:notesMasterIdLst>
    <p:notesMasterId r:id="rId30"/>
  </p:notesMasterIdLst>
  <p:handoutMasterIdLst>
    <p:handoutMasterId r:id="rId31"/>
  </p:handoutMasterIdLst>
  <p:sldIdLst>
    <p:sldId id="268" r:id="rId2"/>
    <p:sldId id="310" r:id="rId3"/>
    <p:sldId id="337" r:id="rId4"/>
    <p:sldId id="329" r:id="rId5"/>
    <p:sldId id="313" r:id="rId6"/>
    <p:sldId id="320" r:id="rId7"/>
    <p:sldId id="315" r:id="rId8"/>
    <p:sldId id="317" r:id="rId9"/>
    <p:sldId id="319" r:id="rId10"/>
    <p:sldId id="314" r:id="rId11"/>
    <p:sldId id="321" r:id="rId12"/>
    <p:sldId id="328" r:id="rId13"/>
    <p:sldId id="324" r:id="rId14"/>
    <p:sldId id="325" r:id="rId15"/>
    <p:sldId id="326" r:id="rId16"/>
    <p:sldId id="323" r:id="rId17"/>
    <p:sldId id="331" r:id="rId18"/>
    <p:sldId id="330" r:id="rId19"/>
    <p:sldId id="332" r:id="rId20"/>
    <p:sldId id="333" r:id="rId21"/>
    <p:sldId id="312" r:id="rId22"/>
    <p:sldId id="338" r:id="rId23"/>
    <p:sldId id="339" r:id="rId24"/>
    <p:sldId id="340" r:id="rId25"/>
    <p:sldId id="341" r:id="rId26"/>
    <p:sldId id="342" r:id="rId27"/>
    <p:sldId id="343" r:id="rId28"/>
    <p:sldId id="344" r:id="rId29"/>
  </p:sldIdLst>
  <p:sldSz cx="9144000" cy="6858000" type="screen4x3"/>
  <p:notesSz cx="6858000" cy="9144000"/>
  <p:custDataLst>
    <p:tags r:id="rId32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545"/>
    <a:srgbClr val="924900"/>
    <a:srgbClr val="824100"/>
    <a:srgbClr val="CC3300"/>
    <a:srgbClr val="CC6600"/>
    <a:srgbClr val="777777"/>
    <a:srgbClr val="800000"/>
    <a:srgbClr val="990000"/>
    <a:srgbClr val="993366"/>
    <a:srgbClr val="004F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141" autoAdjust="0"/>
  </p:normalViewPr>
  <p:slideViewPr>
    <p:cSldViewPr snapToObjects="1" showGuides="1">
      <p:cViewPr varScale="1">
        <p:scale>
          <a:sx n="123" d="100"/>
          <a:sy n="123" d="100"/>
        </p:scale>
        <p:origin x="85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tags" Target="tags/tag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CC667F4-163C-4798-A5F1-C0BADA4ED92C}" type="datetime1">
              <a:rPr lang="en-US" altLang="en-US"/>
              <a:pPr>
                <a:defRPr/>
              </a:pPr>
              <a:t>11/7/16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24A7C2A-0878-4AFC-86EC-CDBC0D184B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79853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91CF36D-993B-48F6-A1DD-28BCFA63F4AC}" type="datetime1">
              <a:rPr lang="en-US" altLang="en-US"/>
              <a:pPr>
                <a:defRPr/>
              </a:pPr>
              <a:t>11/7/16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A035378-0011-4610-AE60-383F6FF60B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69224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>
                <a:solidFill>
                  <a:srgbClr val="7F7F7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135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949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197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65" r:id="rId2"/>
    <p:sldLayoutId id="2147483770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000" kern="1200">
          <a:solidFill>
            <a:srgbClr val="FFFFFF"/>
          </a:solidFill>
          <a:latin typeface="+mj-lt"/>
          <a:ea typeface="ヒラギノ角ゴ Pro W3" charset="-128"/>
          <a:cs typeface="ヒラギノ角ゴ Pro W3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000">
          <a:solidFill>
            <a:srgbClr val="FFFFFF"/>
          </a:solidFill>
          <a:latin typeface="Calibri" charset="0"/>
          <a:ea typeface="ヒラギノ角ゴ Pro W3" charset="-128"/>
          <a:cs typeface="ヒラギノ角ゴ Pro W3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000">
          <a:solidFill>
            <a:srgbClr val="FFFFFF"/>
          </a:solidFill>
          <a:latin typeface="Calibri" charset="0"/>
          <a:ea typeface="ヒラギノ角ゴ Pro W3" charset="-128"/>
          <a:cs typeface="ヒラギノ角ゴ Pro W3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000">
          <a:solidFill>
            <a:srgbClr val="FFFFFF"/>
          </a:solidFill>
          <a:latin typeface="Calibri" charset="0"/>
          <a:ea typeface="ヒラギノ角ゴ Pro W3" charset="-128"/>
          <a:cs typeface="ヒラギノ角ゴ Pro W3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000">
          <a:solidFill>
            <a:srgbClr val="FFFFFF"/>
          </a:solidFill>
          <a:latin typeface="Calibri" charset="0"/>
          <a:ea typeface="ヒラギノ角ゴ Pro W3" charset="-128"/>
          <a:cs typeface="ヒラギノ角ゴ Pro W3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457200" indent="-457200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Char char="§"/>
        <a:defRPr sz="2400" kern="1200">
          <a:solidFill>
            <a:srgbClr val="7F7F7F"/>
          </a:solidFill>
          <a:latin typeface="+mn-lt"/>
          <a:ea typeface="ヒラギノ角ゴ Pro W3" charset="-128"/>
          <a:cs typeface="ヒラギノ角ゴ Pro W3" charset="-128"/>
        </a:defRPr>
      </a:lvl1pPr>
      <a:lvl2pPr marL="914400" indent="-457200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Char char="§"/>
        <a:defRPr sz="2400" kern="1200">
          <a:solidFill>
            <a:srgbClr val="7F7F7F"/>
          </a:solidFill>
          <a:latin typeface="+mn-lt"/>
          <a:ea typeface="ヒラギノ角ゴ Pro W3" charset="-128"/>
          <a:cs typeface="+mn-cs"/>
        </a:defRPr>
      </a:lvl2pPr>
      <a:lvl3pPr marL="1371600" indent="-457200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Char char="§"/>
        <a:defRPr sz="2000" kern="1200">
          <a:solidFill>
            <a:srgbClr val="7F7F7F"/>
          </a:solidFill>
          <a:latin typeface="+mn-lt"/>
          <a:ea typeface="ヒラギノ角ゴ Pro W3" charset="-128"/>
          <a:cs typeface="+mn-cs"/>
        </a:defRPr>
      </a:lvl3pPr>
      <a:lvl4pPr marL="1714500" indent="-342900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Char char="§"/>
        <a:defRPr kern="1200">
          <a:solidFill>
            <a:srgbClr val="7F7F7F"/>
          </a:solidFill>
          <a:latin typeface="+mn-lt"/>
          <a:ea typeface="ヒラギノ角ゴ Pro W3" charset="-128"/>
          <a:cs typeface="+mn-cs"/>
        </a:defRPr>
      </a:lvl4pPr>
      <a:lvl5pPr marL="2171700" indent="-342900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Char char="§"/>
        <a:defRPr sz="1600" kern="1200">
          <a:solidFill>
            <a:srgbClr val="7F7F7F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1.png"/><Relationship Id="rId6" Type="http://schemas.openxmlformats.org/officeDocument/2006/relationships/image" Target="../media/image8.png"/><Relationship Id="rId7" Type="http://schemas.openxmlformats.org/officeDocument/2006/relationships/hyperlink" Target="http://marketing.atrium.com/wpfb-file/atrium-new-construction-brochure-pdf/" TargetMode="External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14.png"/><Relationship Id="rId11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1.png"/><Relationship Id="rId6" Type="http://schemas.openxmlformats.org/officeDocument/2006/relationships/image" Target="../media/image8.png"/><Relationship Id="rId7" Type="http://schemas.openxmlformats.org/officeDocument/2006/relationships/hyperlink" Target="http://marketing.atrium.com/wpfb-file/atrium-limited-window-and-door-pdf/" TargetMode="External"/><Relationship Id="rId8" Type="http://schemas.openxmlformats.org/officeDocument/2006/relationships/image" Target="../media/image17.png"/><Relationship Id="rId9" Type="http://schemas.openxmlformats.org/officeDocument/2006/relationships/hyperlink" Target="http://marketing.atrium.com/wpfb-file/series-150-sh-and-151-slider-pdf-2/" TargetMode="External"/><Relationship Id="rId10" Type="http://schemas.openxmlformats.org/officeDocument/2006/relationships/image" Target="../media/image25.png"/><Relationship Id="rId11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7.tiff"/><Relationship Id="rId5" Type="http://schemas.openxmlformats.org/officeDocument/2006/relationships/image" Target="../media/image28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1.png"/><Relationship Id="rId6" Type="http://schemas.openxmlformats.org/officeDocument/2006/relationships/image" Target="../media/image8.png"/><Relationship Id="rId7" Type="http://schemas.openxmlformats.org/officeDocument/2006/relationships/hyperlink" Target="http://marketing.atrium.com/wpfb-file/atrium-new-construction-brochure-pdf/" TargetMode="External"/><Relationship Id="rId8" Type="http://schemas.openxmlformats.org/officeDocument/2006/relationships/image" Target="../media/image23.png"/><Relationship Id="rId9" Type="http://schemas.openxmlformats.org/officeDocument/2006/relationships/image" Target="../media/image30.png"/><Relationship Id="rId10" Type="http://schemas.openxmlformats.org/officeDocument/2006/relationships/image" Target="../media/image14.png"/><Relationship Id="rId11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hyperlink" Target="http://marketing.atrium.com/wpfb-file/atrium-series-5700-single-hung-pdf-2/" TargetMode="External"/><Relationship Id="rId1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1.png"/><Relationship Id="rId6" Type="http://schemas.openxmlformats.org/officeDocument/2006/relationships/image" Target="../media/image8.png"/><Relationship Id="rId7" Type="http://schemas.openxmlformats.org/officeDocument/2006/relationships/hyperlink" Target="http://marketing.atrium.com/wpfb-file/atrium-limited-window-and-door-pdf/" TargetMode="External"/><Relationship Id="rId8" Type="http://schemas.openxmlformats.org/officeDocument/2006/relationships/image" Target="../media/image17.png"/><Relationship Id="rId9" Type="http://schemas.openxmlformats.org/officeDocument/2006/relationships/hyperlink" Target="http://marketing.atrium.com/wpfb-file/series-5700-sh-and-slider-pdf/" TargetMode="External"/><Relationship Id="rId10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3.png"/><Relationship Id="rId5" Type="http://schemas.openxmlformats.org/officeDocument/2006/relationships/image" Target="../media/image34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1.png"/><Relationship Id="rId6" Type="http://schemas.openxmlformats.org/officeDocument/2006/relationships/image" Target="../media/image8.png"/><Relationship Id="rId7" Type="http://schemas.openxmlformats.org/officeDocument/2006/relationships/hyperlink" Target="http://marketing.atrium.com/wpfb-file/atrium-series-130-brochure-pdf/" TargetMode="External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1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1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hyperlink" Target="http://marketing.atrium.com/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1.png"/><Relationship Id="rId6" Type="http://schemas.openxmlformats.org/officeDocument/2006/relationships/image" Target="../media/image8.png"/><Relationship Id="rId7" Type="http://schemas.openxmlformats.org/officeDocument/2006/relationships/hyperlink" Target="http://marketing.atrium.com/wpfb-file/atrium-limited-window-and-door-pdf/" TargetMode="External"/><Relationship Id="rId8" Type="http://schemas.openxmlformats.org/officeDocument/2006/relationships/image" Target="../media/image17.png"/><Relationship Id="rId9" Type="http://schemas.openxmlformats.org/officeDocument/2006/relationships/hyperlink" Target="http://marketing.atrium.com/wpfb-file/atrium-series-130-sh-slider-pdf/" TargetMode="External"/><Relationship Id="rId10" Type="http://schemas.openxmlformats.org/officeDocument/2006/relationships/image" Target="../media/image40.png"/><Relationship Id="rId11" Type="http://schemas.openxmlformats.org/officeDocument/2006/relationships/image" Target="../media/image41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1.png"/><Relationship Id="rId6" Type="http://schemas.openxmlformats.org/officeDocument/2006/relationships/image" Target="../media/image8.png"/><Relationship Id="rId7" Type="http://schemas.openxmlformats.org/officeDocument/2006/relationships/slide" Target="slide22.xml"/><Relationship Id="rId8" Type="http://schemas.openxmlformats.org/officeDocument/2006/relationships/slide" Target="slide26.xm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tiff"/><Relationship Id="rId7" Type="http://schemas.openxmlformats.org/officeDocument/2006/relationships/image" Target="../media/image48.png"/><Relationship Id="rId8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9.png"/><Relationship Id="rId5" Type="http://schemas.openxmlformats.org/officeDocument/2006/relationships/image" Target="../media/image50.tiff"/><Relationship Id="rId6" Type="http://schemas.openxmlformats.org/officeDocument/2006/relationships/image" Target="../media/image51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1.png"/><Relationship Id="rId6" Type="http://schemas.openxmlformats.org/officeDocument/2006/relationships/image" Target="../media/image8.png"/><Relationship Id="rId7" Type="http://schemas.openxmlformats.org/officeDocument/2006/relationships/slide" Target="slide5.xml"/><Relationship Id="rId8" Type="http://schemas.openxmlformats.org/officeDocument/2006/relationships/slide" Target="slide9.xm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1.png"/><Relationship Id="rId6" Type="http://schemas.openxmlformats.org/officeDocument/2006/relationships/image" Target="../media/image8.png"/><Relationship Id="rId7" Type="http://schemas.openxmlformats.org/officeDocument/2006/relationships/slide" Target="slide13.xml"/><Relationship Id="rId8" Type="http://schemas.openxmlformats.org/officeDocument/2006/relationships/slide" Target="slide17.xm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1.png"/><Relationship Id="rId6" Type="http://schemas.openxmlformats.org/officeDocument/2006/relationships/image" Target="../media/image8.png"/><Relationship Id="rId7" Type="http://schemas.openxmlformats.org/officeDocument/2006/relationships/hyperlink" Target="http://marketing.atrium.com/wpfb-file/atrium-new-construction-brochure-pdf/" TargetMode="External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1.png"/><Relationship Id="rId6" Type="http://schemas.openxmlformats.org/officeDocument/2006/relationships/image" Target="../media/image8.png"/><Relationship Id="rId7" Type="http://schemas.openxmlformats.org/officeDocument/2006/relationships/hyperlink" Target="http://marketing.atrium.com/wpfb-file/atrium-limited-window-and-door-pdf/" TargetMode="External"/><Relationship Id="rId8" Type="http://schemas.openxmlformats.org/officeDocument/2006/relationships/image" Target="../media/image17.png"/><Relationship Id="rId9" Type="http://schemas.openxmlformats.org/officeDocument/2006/relationships/hyperlink" Target="http://marketing.atrium.com/wpfb-file/series-450-dh-and-451-slider-pdf-2/" TargetMode="External"/><Relationship Id="rId10" Type="http://schemas.openxmlformats.org/officeDocument/2006/relationships/image" Target="../media/image18.png"/><Relationship Id="rId11" Type="http://schemas.openxmlformats.org/officeDocument/2006/relationships/image" Target="../media/image19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760897"/>
            <a:ext cx="9144000" cy="6097103"/>
          </a:xfrm>
          <a:prstGeom prst="rect">
            <a:avLst/>
          </a:prstGeom>
          <a:gradFill flip="none" rotWithShape="1">
            <a:gsLst>
              <a:gs pos="25000">
                <a:srgbClr val="004F26">
                  <a:alpha val="90000"/>
                </a:srgbClr>
              </a:gs>
              <a:gs pos="5000">
                <a:srgbClr val="004F26">
                  <a:alpha val="0"/>
                </a:srgbClr>
              </a:gs>
              <a:gs pos="100000">
                <a:srgbClr val="004F26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Subtitle 6"/>
          <p:cNvSpPr txBox="1">
            <a:spLocks/>
          </p:cNvSpPr>
          <p:nvPr/>
        </p:nvSpPr>
        <p:spPr bwMode="auto">
          <a:xfrm>
            <a:off x="76200" y="6057900"/>
            <a:ext cx="8991600" cy="4730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 anchorCtr="0"/>
          <a:lstStyle/>
          <a:p>
            <a:pPr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pc="7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ヒラギノ角ゴ Pro W3" charset="-128"/>
              </a:rPr>
              <a:t>ATRIUM’S NEW CONSTRUCTION WINDOW OFFERING</a:t>
            </a: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pc="7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ヒラギノ角ゴ Pro W3" charset="-128"/>
              </a:rPr>
              <a:t>A GOOD INVESTMENT</a:t>
            </a:r>
          </a:p>
        </p:txBody>
      </p:sp>
      <p:pic>
        <p:nvPicPr>
          <p:cNvPr id="12" name="Picture 11" descr="Atrium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6" y="146304"/>
            <a:ext cx="271375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Atrium_window_logo_green_scree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5454650" y="1505528"/>
            <a:ext cx="3556000" cy="4335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lumMod val="50000"/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 bwMode="auto">
          <a:xfrm>
            <a:off x="6813993" y="1201579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81424" y="1476375"/>
            <a:ext cx="5227749" cy="4297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128" y="1476376"/>
            <a:ext cx="3632863" cy="4297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-28281" y="1389888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-28281" y="5724144"/>
            <a:ext cx="9189720" cy="137160"/>
          </a:xfrm>
          <a:prstGeom prst="roundRect">
            <a:avLst/>
          </a:prstGeom>
          <a:gradFill flip="none" rotWithShape="1">
            <a:gsLst>
              <a:gs pos="54000">
                <a:srgbClr val="D9D4A9"/>
              </a:gs>
              <a:gs pos="92000">
                <a:srgbClr val="D9D4A9"/>
              </a:gs>
              <a:gs pos="9000">
                <a:srgbClr val="004F26"/>
              </a:gs>
              <a:gs pos="0">
                <a:srgbClr val="D9D4A9"/>
              </a:gs>
              <a:gs pos="100000">
                <a:srgbClr val="004F2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trium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Atrium_window_logo_green_scree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76200" y="6324600"/>
            <a:ext cx="27432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l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1400" i="1" kern="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* see brochure for full details</a:t>
            </a:r>
            <a:endParaRPr lang="en-US" sz="1400" i="1" kern="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4648200" y="914400"/>
            <a:ext cx="4343400" cy="5715000"/>
          </a:xfrm>
          <a:prstGeom prst="roundRect">
            <a:avLst>
              <a:gd name="adj" fmla="val 6770"/>
            </a:avLst>
          </a:prstGeom>
          <a:gradFill flip="none" rotWithShape="1">
            <a:gsLst>
              <a:gs pos="22000">
                <a:srgbClr val="999545">
                  <a:alpha val="34000"/>
                </a:srgbClr>
              </a:gs>
              <a:gs pos="0">
                <a:srgbClr val="999545">
                  <a:alpha val="0"/>
                </a:srgbClr>
              </a:gs>
              <a:gs pos="100000">
                <a:srgbClr val="999545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t" anchorCtr="0">
            <a:noAutofit/>
          </a:bodyPr>
          <a:lstStyle/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Brick mould exterior frame perimeter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Integrated J-channel and nail fin 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DP 50 rating</a:t>
            </a:r>
            <a:b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(window size tested 37” x 74”)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Block &amp; Tackle Balance System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¾” Insulated Glass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Half Screen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Limited Lifetime Warranty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Almond &amp; Clay, </a:t>
            </a: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eight painted exterior colors, ¾” </a:t>
            </a: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or 5/8” flat or 5/8” or 1” contoured grid, multiple Low-E glass</a:t>
            </a:r>
            <a:b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and </a:t>
            </a: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window opening control device</a:t>
            </a:r>
            <a:endParaRPr lang="en-US" sz="16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4343400" y="5823129"/>
            <a:ext cx="4419600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sz="2800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</a:t>
            </a: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15</a:t>
            </a: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0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5330952" y="142748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5330952" y="190500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5330952" y="262636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5330952" y="309372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5330952" y="356108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5330952" y="4009136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5330952" y="4496816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1752600"/>
            <a:ext cx="471589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scene3d>
            <a:camera prst="perspectiveContrastingLeftFacing" fov="3000000">
              <a:rot lat="252000" lon="19548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6424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RB_Kitchen2_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RB_Bedroom1_pho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RB_Kitchen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trium_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Atrium_window_logo_green_scree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4343400" y="5823129"/>
            <a:ext cx="4419600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sz="2800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</a:t>
            </a: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15</a:t>
            </a: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0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762000" y="2590800"/>
            <a:ext cx="358140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brochure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21" name="Picture 4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46904" y="1380744"/>
            <a:ext cx="176367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0" name="Picture 2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69280" y="2971800"/>
            <a:ext cx="212763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" name="Picture 2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50008" y="1828800"/>
            <a:ext cx="2798248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5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2280" y="1097280"/>
            <a:ext cx="206349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3439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RB_Kitchen2_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RB_Bedroom1_pho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 descr="RB_Kitchen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trium_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Atrium_window_logo_green_scree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4343400" y="5823129"/>
            <a:ext cx="4419600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sz="2800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</a:t>
            </a: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15</a:t>
            </a: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0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18" name="Picture 3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56" t="11303" r="29852" b="7392"/>
          <a:stretch/>
        </p:blipFill>
        <p:spPr bwMode="auto">
          <a:xfrm>
            <a:off x="3566160" y="1828800"/>
            <a:ext cx="2110385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5000" y="1600200"/>
            <a:ext cx="2833863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 bwMode="auto">
          <a:xfrm>
            <a:off x="3703320" y="4272280"/>
            <a:ext cx="201168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 algn="ctr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warranty</a:t>
            </a:r>
            <a:endParaRPr lang="en-US" sz="2000" i="1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30" name="TextBox 29"/>
          <p:cNvSpPr txBox="1"/>
          <p:nvPr/>
        </p:nvSpPr>
        <p:spPr bwMode="auto">
          <a:xfrm>
            <a:off x="182880" y="5770880"/>
            <a:ext cx="327660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 algn="r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feature sheet</a:t>
            </a:r>
            <a:b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(</a:t>
            </a:r>
            <a:r>
              <a:rPr lang="en-US" sz="1400" i="1" dirty="0">
                <a:solidFill>
                  <a:schemeClr val="bg1"/>
                </a:solidFill>
                <a:latin typeface="Calibri" panose="020F0502020204030204" pitchFamily="34" charset="0"/>
              </a:rPr>
              <a:t>s</a:t>
            </a: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lider</a:t>
            </a: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 sheet also available)</a:t>
            </a:r>
            <a:endParaRPr lang="en-US" sz="2000" i="1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31" name="TextBox 30"/>
          <p:cNvSpPr txBox="1"/>
          <p:nvPr/>
        </p:nvSpPr>
        <p:spPr bwMode="auto">
          <a:xfrm>
            <a:off x="5715000" y="5105400"/>
            <a:ext cx="297180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technical data sheet</a:t>
            </a:r>
            <a:b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(</a:t>
            </a: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slider</a:t>
            </a: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 sheet also available)</a:t>
            </a:r>
            <a:endParaRPr lang="en-US" sz="2000" i="1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764" y="1921825"/>
            <a:ext cx="2900045" cy="3849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chemeClr val="bg2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9371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trium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Atrium_window_logo_green_scree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369456" y="5259387"/>
            <a:ext cx="839354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Autofit/>
          </a:bodyPr>
          <a:lstStyle/>
          <a:p>
            <a:pPr indent="3175" algn="ct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28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Side-load single hung</a:t>
            </a: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5700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95" t="2739" r="9258" b="5725"/>
          <a:stretch/>
        </p:blipFill>
        <p:spPr bwMode="auto">
          <a:xfrm>
            <a:off x="990599" y="1011384"/>
            <a:ext cx="2944092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lumMod val="50000"/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34"/>
          <a:stretch/>
        </p:blipFill>
        <p:spPr bwMode="auto">
          <a:xfrm>
            <a:off x="5614957" y="1066799"/>
            <a:ext cx="2406419" cy="4447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lumMod val="50000"/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392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trium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Atrium_window_logo_green_scree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76200" y="6324600"/>
            <a:ext cx="27432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l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1400" i="1" kern="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* see brochure for full details</a:t>
            </a:r>
            <a:endParaRPr lang="en-US" sz="1400" i="1" kern="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4648200" y="914400"/>
            <a:ext cx="4343400" cy="5715000"/>
          </a:xfrm>
          <a:prstGeom prst="roundRect">
            <a:avLst>
              <a:gd name="adj" fmla="val 6770"/>
            </a:avLst>
          </a:prstGeom>
          <a:gradFill flip="none" rotWithShape="1">
            <a:gsLst>
              <a:gs pos="22000">
                <a:srgbClr val="999545">
                  <a:alpha val="34000"/>
                </a:srgbClr>
              </a:gs>
              <a:gs pos="0">
                <a:srgbClr val="999545">
                  <a:alpha val="0"/>
                </a:srgbClr>
              </a:gs>
              <a:gs pos="100000">
                <a:srgbClr val="999545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t" anchorCtr="0">
            <a:noAutofit/>
          </a:bodyPr>
          <a:lstStyle/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Side-load, removable </a:t>
            </a: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bottom sash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Industry leading .01 cfm/ft</a:t>
            </a:r>
            <a:b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air infiltration performance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DP 50 rating</a:t>
            </a:r>
            <a:b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(window size tested 36” x 96”)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Block &amp; Tackle Balance System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¾” Insulated Glass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Half Screen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Limited Lifetime Warranty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Almond, ¾” or 5/8” flat or 5/8” or 1”</a:t>
            </a:r>
            <a:b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contoured grid and </a:t>
            </a: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window opening control device </a:t>
            </a:r>
            <a:endParaRPr lang="en-US" sz="16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4343400" y="5823129"/>
            <a:ext cx="4419600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sz="2800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</a:t>
            </a: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57</a:t>
            </a: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00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40" y="1828800"/>
            <a:ext cx="5029200" cy="337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scene3d>
            <a:camera prst="perspectiveContrastingLeftFacing" fov="3000000">
              <a:rot lat="252000" lon="19548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 bwMode="auto">
          <a:xfrm>
            <a:off x="5305719" y="142748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5303520" y="216408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5303520" y="287528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5303520" y="334264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5303520" y="3811016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5303520" y="427736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5303520" y="4745736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476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RB_Kitchen2_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RB_Bedroom1_pho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RB_Kitchen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trium_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Atrium_window_logo_green_scree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4343400" y="5823129"/>
            <a:ext cx="4419600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sz="2800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</a:t>
            </a: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57</a:t>
            </a: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00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762000" y="2590800"/>
            <a:ext cx="358140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brochure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17" name="Picture 4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46904" y="1380744"/>
            <a:ext cx="176367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8" name="Picture 2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69280" y="2971800"/>
            <a:ext cx="215328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" name="Picture 2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50008" y="1828800"/>
            <a:ext cx="2798248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5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2280" y="1097280"/>
            <a:ext cx="206349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3676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RB_Kitchen2_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RB_Bedroom1_pho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 descr="RB_Kitchen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trium_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Atrium_window_logo_green_scree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4343400" y="5823129"/>
            <a:ext cx="4419600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sz="2800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</a:t>
            </a: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57</a:t>
            </a: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00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18" name="Picture 3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56" t="11303" r="29852" b="7392"/>
          <a:stretch/>
        </p:blipFill>
        <p:spPr bwMode="auto">
          <a:xfrm>
            <a:off x="3566160" y="1828800"/>
            <a:ext cx="2110385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5000" y="1600200"/>
            <a:ext cx="2818322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>
            <a:hlinkClick r:id="rId11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760" y="1828800"/>
            <a:ext cx="3146274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 bwMode="auto">
          <a:xfrm>
            <a:off x="3703320" y="4272280"/>
            <a:ext cx="201168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 algn="ctr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warranty</a:t>
            </a:r>
            <a:endParaRPr lang="en-US" sz="2000" i="1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182880" y="5770880"/>
            <a:ext cx="327660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 algn="r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feature sheet</a:t>
            </a:r>
            <a:b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(</a:t>
            </a:r>
            <a:r>
              <a:rPr lang="en-US" sz="1400" i="1" dirty="0">
                <a:solidFill>
                  <a:schemeClr val="bg1"/>
                </a:solidFill>
                <a:latin typeface="Calibri" panose="020F0502020204030204" pitchFamily="34" charset="0"/>
              </a:rPr>
              <a:t>s</a:t>
            </a: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lider</a:t>
            </a: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 sheet also available)</a:t>
            </a:r>
            <a:endParaRPr lang="en-US" sz="2000" i="1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28" name="TextBox 27"/>
          <p:cNvSpPr txBox="1"/>
          <p:nvPr/>
        </p:nvSpPr>
        <p:spPr bwMode="auto">
          <a:xfrm>
            <a:off x="5715000" y="5105400"/>
            <a:ext cx="297180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technical data sheet</a:t>
            </a:r>
            <a:b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(</a:t>
            </a: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slider</a:t>
            </a: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 sheet also available)</a:t>
            </a:r>
            <a:endParaRPr lang="en-US" sz="2000" i="1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46192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trium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Atrium_window_logo_green_scree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369456" y="5083903"/>
            <a:ext cx="839354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Autofit/>
          </a:bodyPr>
          <a:lstStyle/>
          <a:p>
            <a:pPr indent="3175" algn="ctr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front flange window</a:t>
            </a:r>
            <a:br>
              <a:rPr lang="en-US" sz="28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28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with </a:t>
            </a:r>
            <a:r>
              <a:rPr lang="en-US" sz="2800" kern="1000" spc="6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three additional frame </a:t>
            </a:r>
            <a:r>
              <a:rPr lang="en-US" sz="28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options…</a:t>
            </a:r>
          </a:p>
          <a:p>
            <a:pPr indent="3175" algn="r">
              <a:spcBef>
                <a:spcPts val="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130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7600" y="1999062"/>
            <a:ext cx="4937760" cy="2877738"/>
          </a:xfrm>
          <a:prstGeom prst="roundRect">
            <a:avLst>
              <a:gd name="adj" fmla="val 6574"/>
            </a:avLst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2818924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lumMod val="50000"/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3395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trium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Atrium_window_logo_green_scree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76200" y="6324600"/>
            <a:ext cx="27432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l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1400" i="1" kern="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* see brochure for full details</a:t>
            </a:r>
            <a:endParaRPr lang="en-US" sz="1400" i="1" kern="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4648200" y="914400"/>
            <a:ext cx="4343400" cy="5715000"/>
          </a:xfrm>
          <a:prstGeom prst="roundRect">
            <a:avLst>
              <a:gd name="adj" fmla="val 6770"/>
            </a:avLst>
          </a:prstGeom>
          <a:gradFill flip="none" rotWithShape="1">
            <a:gsLst>
              <a:gs pos="22000">
                <a:srgbClr val="999545">
                  <a:alpha val="34000"/>
                </a:srgbClr>
              </a:gs>
              <a:gs pos="0">
                <a:srgbClr val="999545">
                  <a:alpha val="0"/>
                </a:srgbClr>
              </a:gs>
              <a:gs pos="100000">
                <a:srgbClr val="999545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t" anchorCtr="0">
            <a:noAutofit/>
          </a:bodyPr>
          <a:lstStyle/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Step Bevel design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Bottom sash tilts in 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DP 50 rating</a:t>
            </a:r>
            <a:b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(window size tested 53” x 77”) 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Block &amp; Tackle Balance System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¾” Insulated Glass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Half Screen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Limited Lifetime Warranty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Almond, ¾” or 5/8” flat or 5/8” or 1”</a:t>
            </a:r>
            <a:b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contoured </a:t>
            </a: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grid, almond &amp; clay vinyl colors, 8 painted exterior colors and window opening control device </a:t>
            </a: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optional </a:t>
            </a:r>
          </a:p>
        </p:txBody>
      </p:sp>
      <p:sp>
        <p:nvSpPr>
          <p:cNvPr id="19" name="TextBox 18"/>
          <p:cNvSpPr txBox="1"/>
          <p:nvPr/>
        </p:nvSpPr>
        <p:spPr bwMode="auto">
          <a:xfrm>
            <a:off x="4343400" y="5823129"/>
            <a:ext cx="4419600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sz="2800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</a:t>
            </a: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1</a:t>
            </a:r>
            <a:r>
              <a:rPr lang="en-US" sz="4400" b="1" i="1" kern="1000" spc="600" dirty="0">
                <a:solidFill>
                  <a:schemeClr val="bg1"/>
                </a:solidFill>
                <a:latin typeface="Calibri" panose="020F0502020204030204" pitchFamily="34" charset="0"/>
              </a:rPr>
              <a:t>3</a:t>
            </a: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0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5311910" y="144780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5303520" y="191008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5334000" y="2632456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5334000" y="310388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5334000" y="3567176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5334000" y="4039616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5334000" y="4506976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1986280"/>
            <a:ext cx="4871664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scene3d>
            <a:camera prst="perspectiveContrastingLeftFacing" fov="3000000">
              <a:rot lat="252000" lon="19548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740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RB_Kitchen2_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RB_Bedroom1_pho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RB_Kitchen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trium_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Atrium_window_logo_green_scree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4343400" y="5823129"/>
            <a:ext cx="4419600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sz="2800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</a:t>
            </a: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1</a:t>
            </a:r>
            <a:r>
              <a:rPr lang="en-US" sz="4400" b="1" i="1" kern="1000" spc="600" dirty="0">
                <a:solidFill>
                  <a:schemeClr val="bg1"/>
                </a:solidFill>
                <a:latin typeface="Calibri" panose="020F0502020204030204" pitchFamily="34" charset="0"/>
              </a:rPr>
              <a:t>3</a:t>
            </a: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0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762000" y="2590800"/>
            <a:ext cx="358140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brochure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12292" name="Picture 4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46904" y="1380744"/>
            <a:ext cx="1769081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0" name="Picture 2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50008" y="1828800"/>
            <a:ext cx="2848807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1" name="Picture 3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69280" y="2971800"/>
            <a:ext cx="2094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3" name="Picture 5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2280" y="1097280"/>
            <a:ext cx="21039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21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RB_Kitchen2_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RB_Bedroom1_pho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RB_Kitchen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trium_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Atrium_window_logo_green_scree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85436" y="2286000"/>
            <a:ext cx="4105564" cy="4103252"/>
          </a:xfrm>
          <a:prstGeom prst="rect">
            <a:avLst/>
          </a:prstGeom>
        </p:spPr>
        <p:txBody>
          <a:bodyPr rIns="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4688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hlink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4688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4688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4688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4688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4688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4688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4688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4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For easy to use marketing collateral with Series specific </a:t>
            </a:r>
            <a:r>
              <a:rPr lang="en-US" sz="2400" kern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information</a:t>
            </a:r>
            <a:br>
              <a:rPr lang="en-US" sz="2400" kern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400" kern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see </a:t>
            </a:r>
            <a:r>
              <a:rPr lang="en-US" sz="24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our media site </a:t>
            </a:r>
            <a:r>
              <a:rPr lang="en-US" sz="2400" kern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at</a:t>
            </a:r>
          </a:p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800" i="1" u="sng" kern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windows.com</a:t>
            </a:r>
            <a:r>
              <a:rPr lang="en-US" sz="1800" kern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400" kern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 </a:t>
            </a:r>
            <a:r>
              <a:rPr lang="en-US" sz="24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the following </a:t>
            </a:r>
            <a:r>
              <a:rPr lang="en-US" sz="2400" kern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slides</a:t>
            </a:r>
            <a:br>
              <a:rPr lang="en-US" sz="2400" kern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400" kern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we </a:t>
            </a:r>
            <a:r>
              <a:rPr lang="en-US" sz="24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provide you with </a:t>
            </a:r>
            <a:r>
              <a:rPr lang="en-US" sz="2400" kern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links</a:t>
            </a:r>
            <a:br>
              <a:rPr lang="en-US" sz="2400" kern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400" kern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to </a:t>
            </a:r>
            <a:r>
              <a:rPr lang="en-US" sz="24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specific </a:t>
            </a:r>
            <a:r>
              <a:rPr lang="en-US" sz="2400" kern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assets</a:t>
            </a:r>
            <a:br>
              <a:rPr lang="en-US" sz="2400" kern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400" kern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for </a:t>
            </a:r>
            <a:r>
              <a:rPr lang="en-US" sz="24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your convenience.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89120" y="2057400"/>
            <a:ext cx="4572000" cy="3075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ounded Rectangle 9">
            <a:hlinkClick r:id="rId8"/>
          </p:cNvPr>
          <p:cNvSpPr/>
          <p:nvPr/>
        </p:nvSpPr>
        <p:spPr bwMode="auto">
          <a:xfrm>
            <a:off x="391160" y="4154745"/>
            <a:ext cx="3657600" cy="365760"/>
          </a:xfrm>
          <a:prstGeom prst="roundRect">
            <a:avLst>
              <a:gd name="adj" fmla="val 31317"/>
            </a:avLst>
          </a:prstGeom>
          <a:solidFill>
            <a:srgbClr val="000066"/>
          </a:soli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600"/>
              </a:spcAft>
              <a:tabLst>
                <a:tab pos="2286000" algn="r"/>
              </a:tabLst>
            </a:pPr>
            <a:r>
              <a:rPr lang="en-US" sz="1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Atrium Media Website</a:t>
            </a:r>
            <a:endParaRPr lang="en-US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3430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7" descr="RB_Kitchen2_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RB_Bedroom1_pho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 descr="RB_Kitchen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trium_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Atrium_window_logo_green_scree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4343400" y="5823129"/>
            <a:ext cx="4419600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sz="2800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</a:t>
            </a: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1</a:t>
            </a:r>
            <a:r>
              <a:rPr lang="en-US" sz="4400" b="1" i="1" kern="1000" spc="600" dirty="0">
                <a:solidFill>
                  <a:schemeClr val="bg1"/>
                </a:solidFill>
                <a:latin typeface="Calibri" panose="020F0502020204030204" pitchFamily="34" charset="0"/>
              </a:rPr>
              <a:t>3</a:t>
            </a: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0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18" name="Picture 3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56" t="11303" r="29852" b="7392"/>
          <a:stretch/>
        </p:blipFill>
        <p:spPr bwMode="auto">
          <a:xfrm>
            <a:off x="3566160" y="1828800"/>
            <a:ext cx="2110385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5000" y="1600200"/>
            <a:ext cx="2824682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 bwMode="auto">
          <a:xfrm>
            <a:off x="3703320" y="4272280"/>
            <a:ext cx="201168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 algn="ctr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warranty</a:t>
            </a:r>
            <a:endParaRPr lang="en-US" sz="2000" i="1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182880" y="5770880"/>
            <a:ext cx="327660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 algn="r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feature sheet</a:t>
            </a:r>
            <a:b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(</a:t>
            </a:r>
            <a:r>
              <a:rPr lang="en-US" sz="1400" i="1" dirty="0">
                <a:solidFill>
                  <a:schemeClr val="bg1"/>
                </a:solidFill>
                <a:latin typeface="Calibri" panose="020F0502020204030204" pitchFamily="34" charset="0"/>
              </a:rPr>
              <a:t>s</a:t>
            </a: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lider</a:t>
            </a: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 sheet also available)</a:t>
            </a:r>
            <a:endParaRPr lang="en-US" sz="2000" i="1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29" name="TextBox 28"/>
          <p:cNvSpPr txBox="1"/>
          <p:nvPr/>
        </p:nvSpPr>
        <p:spPr bwMode="auto">
          <a:xfrm>
            <a:off x="5715000" y="5105400"/>
            <a:ext cx="297180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technical data sheet</a:t>
            </a:r>
            <a:b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(</a:t>
            </a: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slider</a:t>
            </a: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 sheet also available)</a:t>
            </a:r>
            <a:endParaRPr lang="en-US" sz="2000" i="1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2231708"/>
            <a:ext cx="2800465" cy="363569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chemeClr val="bg2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9166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RB_Kitchen2_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RB_Bedroom1_pho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RB_Kitchen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trium_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Atrium_window_logo_green_scree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Rounded Rectangle 9">
            <a:hlinkClick r:id="rId7" action="ppaction://hlinksldjump"/>
          </p:cNvPr>
          <p:cNvSpPr/>
          <p:nvPr/>
        </p:nvSpPr>
        <p:spPr bwMode="auto">
          <a:xfrm>
            <a:off x="457200" y="3063240"/>
            <a:ext cx="8229600" cy="1005840"/>
          </a:xfrm>
          <a:prstGeom prst="roundRect">
            <a:avLst>
              <a:gd name="adj" fmla="val 21213"/>
            </a:avLst>
          </a:prstGeom>
          <a:solidFill>
            <a:srgbClr val="999545"/>
          </a:soli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600"/>
              </a:spcAft>
              <a:tabLst>
                <a:tab pos="3887788" algn="r"/>
              </a:tabLst>
            </a:pPr>
            <a:r>
              <a:rPr lang="en-US" sz="2400" b="1" i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Sliders, Picture Windows &amp; Architectural Shapes</a:t>
            </a:r>
          </a:p>
          <a:p>
            <a:pPr algn="ctr">
              <a:spcAft>
                <a:spcPts val="600"/>
              </a:spcAft>
              <a:tabLst>
                <a:tab pos="3887788" algn="r"/>
              </a:tabLst>
            </a:pPr>
            <a:r>
              <a:rPr lang="en-US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Each of our Double Hung and Single Hung windows have slider and picture windows that complement</a:t>
            </a:r>
            <a:br>
              <a:rPr lang="en-US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them and complete the family.  And, an abundance of architectural shapes are available to fit any </a:t>
            </a:r>
            <a:r>
              <a:rPr lang="en-US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design</a:t>
            </a:r>
            <a:endParaRPr lang="en-US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ounded Rectangle 15">
            <a:hlinkClick r:id="rId8" action="ppaction://hlinksldjump"/>
          </p:cNvPr>
          <p:cNvSpPr/>
          <p:nvPr/>
        </p:nvSpPr>
        <p:spPr bwMode="auto">
          <a:xfrm>
            <a:off x="457200" y="4251960"/>
            <a:ext cx="8229600" cy="1005840"/>
          </a:xfrm>
          <a:prstGeom prst="roundRect">
            <a:avLst>
              <a:gd name="adj" fmla="val 21399"/>
            </a:avLst>
          </a:prstGeom>
          <a:solidFill>
            <a:srgbClr val="999545"/>
          </a:soli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600"/>
              </a:spcAft>
              <a:tabLst>
                <a:tab pos="3887788" algn="r"/>
              </a:tabLst>
            </a:pPr>
            <a:r>
              <a:rPr lang="en-US" sz="2400" b="1" i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Casement &amp; Awning Windows</a:t>
            </a:r>
          </a:p>
          <a:p>
            <a:pPr algn="ctr">
              <a:spcAft>
                <a:spcPts val="600"/>
              </a:spcAft>
              <a:tabLst>
                <a:tab pos="3887788" algn="r"/>
              </a:tabLst>
            </a:pPr>
            <a:r>
              <a:rPr lang="en-US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Casement and awning windows crank open to the outside.</a:t>
            </a:r>
            <a:br>
              <a:rPr lang="en-US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Casement windows open a full 90 degrees and are a popular option over a kitchen sink.</a:t>
            </a:r>
            <a:br>
              <a:rPr lang="en-US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Awning Windows open 30 degrees and are commonly selected due to their opening ease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165100" y="1955542"/>
            <a:ext cx="8788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175" algn="ctr">
              <a:spcBef>
                <a:spcPct val="20000"/>
              </a:spcBef>
              <a:buFont typeface="Arial" charset="0"/>
              <a:buNone/>
              <a:defRPr/>
            </a:pPr>
            <a:r>
              <a:rPr lang="en-US" sz="32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Atrium’s New Construction</a:t>
            </a:r>
            <a:br>
              <a:rPr lang="en-US" sz="32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32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Window </a:t>
            </a:r>
            <a:r>
              <a:rPr lang="en-US" sz="3200" kern="1000" spc="6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Offering</a:t>
            </a:r>
          </a:p>
        </p:txBody>
      </p:sp>
    </p:spTree>
    <p:extLst>
      <p:ext uri="{BB962C8B-B14F-4D97-AF65-F5344CB8AC3E}">
        <p14:creationId xmlns:p14="http://schemas.microsoft.com/office/powerpoint/2010/main" val="1108117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trium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Atrium_window_logo_green_scree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369456" y="5148555"/>
            <a:ext cx="839354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457200" anchor="ctr" anchorCtr="0">
            <a:noAutofit/>
          </a:bodyPr>
          <a:lstStyle/>
          <a:p>
            <a:pPr indent="3175" algn="ctr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when </a:t>
            </a:r>
            <a:r>
              <a:rPr lang="en-US" sz="2400" kern="1000" spc="6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you are </a:t>
            </a:r>
            <a:r>
              <a:rPr lang="en-US" sz="24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looking</a:t>
            </a:r>
            <a:br>
              <a:rPr lang="en-US" sz="24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24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for </a:t>
            </a:r>
            <a:r>
              <a:rPr lang="en-US" sz="2400" kern="1000" spc="6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a horizontal </a:t>
            </a:r>
            <a:r>
              <a:rPr lang="en-US" sz="24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window</a:t>
            </a:r>
            <a:br>
              <a:rPr lang="en-US" sz="24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24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try </a:t>
            </a:r>
            <a:r>
              <a:rPr lang="en-US" sz="2400" kern="1000" spc="6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one of our </a:t>
            </a:r>
            <a:r>
              <a:rPr lang="en-US" sz="24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sliders…</a:t>
            </a:r>
          </a:p>
          <a:p>
            <a:pPr indent="3175" algn="r">
              <a:spcBef>
                <a:spcPts val="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Sliding Windows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9456" y="858520"/>
            <a:ext cx="443572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lumMod val="50000"/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4000" y="1371600"/>
            <a:ext cx="3173409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6088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trium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Atrium_window_logo_green_scree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76200" y="6324600"/>
            <a:ext cx="27432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l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1400" i="1" kern="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* see brochure for full details</a:t>
            </a:r>
            <a:endParaRPr lang="en-US" sz="1400" i="1" kern="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4648200" y="914400"/>
            <a:ext cx="4343400" cy="5715000"/>
          </a:xfrm>
          <a:prstGeom prst="roundRect">
            <a:avLst>
              <a:gd name="adj" fmla="val 6770"/>
            </a:avLst>
          </a:prstGeom>
          <a:gradFill flip="none" rotWithShape="1">
            <a:gsLst>
              <a:gs pos="22000">
                <a:srgbClr val="999545">
                  <a:alpha val="34000"/>
                </a:srgbClr>
              </a:gs>
              <a:gs pos="0">
                <a:srgbClr val="999545">
                  <a:alpha val="0"/>
                </a:srgbClr>
              </a:gs>
              <a:gs pos="100000">
                <a:srgbClr val="999545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t" anchorCtr="0">
            <a:noAutofit/>
          </a:bodyPr>
          <a:lstStyle/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Integrated glide channel</a:t>
            </a:r>
            <a:b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for easy sash opening and closing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Tandem rollers ride easily</a:t>
            </a:r>
            <a:b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along friction-free glide channel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Available in ¼-1/2-1/4 or 1/3-1/3-1/3 configurations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XX 2-lite configuration (both sashes </a:t>
            </a: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slide;</a:t>
            </a:r>
            <a:b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Series </a:t>
            </a: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451/461); XO or OX 2-lite configuration (one sash slides; Series 151/161, 5700 &amp; 130)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Half screen standard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Low-E glass, Low-E glass with argon </a:t>
            </a: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gas,</a:t>
            </a:r>
            <a:b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Ultra </a:t>
            </a: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Low-E glass with argon gas, flat and contoured grids and double strength </a:t>
            </a: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glass</a:t>
            </a:r>
            <a:b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are among the </a:t>
            </a: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many options available</a:t>
            </a:r>
          </a:p>
        </p:txBody>
      </p:sp>
      <p:sp>
        <p:nvSpPr>
          <p:cNvPr id="19" name="TextBox 18"/>
          <p:cNvSpPr txBox="1"/>
          <p:nvPr/>
        </p:nvSpPr>
        <p:spPr bwMode="auto">
          <a:xfrm>
            <a:off x="3352800" y="5823129"/>
            <a:ext cx="5410200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sz="2800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Sliding Windows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40" y="1828800"/>
            <a:ext cx="5029200" cy="3687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scene3d>
            <a:camera prst="perspectiveContrastingLeftFacing" fov="3000000">
              <a:rot lat="252000" lon="19548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Rounded Rectangle 22"/>
          <p:cNvSpPr/>
          <p:nvPr/>
        </p:nvSpPr>
        <p:spPr bwMode="auto">
          <a:xfrm>
            <a:off x="5311910" y="168148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5303520" y="238252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5334000" y="3104896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5334000" y="4080256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5334000" y="4537456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93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trium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Atrium_window_logo_green_scree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369456" y="5142344"/>
            <a:ext cx="839354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0">
            <a:noAutofit/>
          </a:bodyPr>
          <a:lstStyle/>
          <a:p>
            <a:pPr indent="3175" algn="ctr">
              <a:spcBef>
                <a:spcPts val="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en-US" sz="2600" kern="1000" spc="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picture windows or architectural shapes</a:t>
            </a:r>
            <a:br>
              <a:rPr lang="en-US" sz="2600" kern="1000" spc="600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2600" kern="1000" spc="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add a little more style</a:t>
            </a:r>
            <a:r>
              <a:rPr lang="en-US" sz="28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…</a:t>
            </a:r>
          </a:p>
          <a:p>
            <a:pPr indent="3175" algn="r">
              <a:spcBef>
                <a:spcPts val="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en-US" sz="36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Picture Windows &amp; Shapes</a:t>
            </a:r>
            <a:endParaRPr lang="en-US" sz="36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09800" y="990600"/>
            <a:ext cx="4467231" cy="2926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17146" y="1524000"/>
            <a:ext cx="2586494" cy="3227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lumMod val="50000"/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33"/>
          <a:stretch/>
        </p:blipFill>
        <p:spPr bwMode="auto">
          <a:xfrm>
            <a:off x="76199" y="929640"/>
            <a:ext cx="2895601" cy="3566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933254" y="2895600"/>
            <a:ext cx="2133600" cy="2022764"/>
            <a:chOff x="933254" y="2895600"/>
            <a:chExt cx="2133600" cy="2022764"/>
          </a:xfrm>
          <a:effectLst>
            <a:outerShdw blurRad="50800" dist="50800" dir="5400000" algn="ctr" rotWithShape="0">
              <a:schemeClr val="tx1"/>
            </a:outerShdw>
          </a:effectLst>
        </p:grpSpPr>
        <p:sp>
          <p:nvSpPr>
            <p:cNvPr id="18" name="Flowchart: Delay 17"/>
            <p:cNvSpPr/>
            <p:nvPr/>
          </p:nvSpPr>
          <p:spPr bwMode="auto">
            <a:xfrm rot="16200000">
              <a:off x="1104900" y="2933700"/>
              <a:ext cx="1752600" cy="1828800"/>
            </a:xfrm>
            <a:prstGeom prst="flowChartDelay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3939" t="7474" r="23839" b="4041"/>
            <a:stretch/>
          </p:blipFill>
          <p:spPr bwMode="auto">
            <a:xfrm>
              <a:off x="933254" y="2895600"/>
              <a:ext cx="2133600" cy="2022764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82826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trium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Atrium_window_logo_green_scree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76200" y="6324600"/>
            <a:ext cx="27432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l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1400" i="1" kern="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* see brochure for full details</a:t>
            </a:r>
            <a:endParaRPr lang="en-US" sz="1400" i="1" kern="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4648200" y="914400"/>
            <a:ext cx="4343400" cy="5715000"/>
          </a:xfrm>
          <a:prstGeom prst="roundRect">
            <a:avLst>
              <a:gd name="adj" fmla="val 6770"/>
            </a:avLst>
          </a:prstGeom>
          <a:gradFill flip="none" rotWithShape="1">
            <a:gsLst>
              <a:gs pos="22000">
                <a:srgbClr val="999545">
                  <a:alpha val="34000"/>
                </a:srgbClr>
              </a:gs>
              <a:gs pos="0">
                <a:srgbClr val="999545">
                  <a:alpha val="0"/>
                </a:srgbClr>
              </a:gs>
              <a:gs pos="100000">
                <a:srgbClr val="999545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t" anchorCtr="0">
            <a:noAutofit/>
          </a:bodyPr>
          <a:lstStyle/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Reinforced, multi-cavity construction</a:t>
            </a:r>
            <a:b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provides additional thermal performance</a:t>
            </a:r>
            <a:b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and structural integrity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Fusion-welded frame adds strength</a:t>
            </a:r>
            <a:b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and boost thermal performance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Limited Lifetime Warranty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Double Strength Glass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Low-E glass, Low-E glass with argon gas,</a:t>
            </a:r>
            <a:b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Ultra Low-E glass with argon gas,</a:t>
            </a:r>
            <a:b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flat and contoured grids</a:t>
            </a:r>
            <a:b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are among the many options available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5311910" y="1926336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303520" y="2630608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5334000" y="310628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5334000" y="3572164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1600200" y="5823129"/>
            <a:ext cx="7162800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sz="2800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36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Picture Windows &amp; Shapes</a:t>
            </a:r>
            <a:endParaRPr lang="en-US" sz="36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399" y="914400"/>
            <a:ext cx="2428878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76200" y="3145905"/>
            <a:ext cx="4680527" cy="2743200"/>
            <a:chOff x="76200" y="3145905"/>
            <a:chExt cx="4680527" cy="2743200"/>
          </a:xfrm>
        </p:grpSpPr>
        <p:sp>
          <p:nvSpPr>
            <p:cNvPr id="17" name="Snip Single Corner Rectangle 16"/>
            <p:cNvSpPr/>
            <p:nvPr/>
          </p:nvSpPr>
          <p:spPr bwMode="auto">
            <a:xfrm>
              <a:off x="1228436" y="3809448"/>
              <a:ext cx="2057400" cy="1753152"/>
            </a:xfrm>
            <a:prstGeom prst="snip1Rect">
              <a:avLst>
                <a:gd name="adj" fmla="val 44590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238" r="-1599"/>
            <a:stretch/>
          </p:blipFill>
          <p:spPr bwMode="auto">
            <a:xfrm>
              <a:off x="76200" y="3145905"/>
              <a:ext cx="4680527" cy="2743200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6047" y="1600200"/>
            <a:ext cx="2007353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9549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trium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Atrium_window_logo_green_scree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369456" y="5259387"/>
            <a:ext cx="839354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45720" anchor="b" anchorCtr="0">
            <a:noAutofit/>
          </a:bodyPr>
          <a:lstStyle/>
          <a:p>
            <a:pPr indent="3175" algn="ctr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200" kern="1000" spc="4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Casement windows add class and </a:t>
            </a:r>
            <a:r>
              <a:rPr lang="en-US" sz="2200" kern="1000" spc="4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style,</a:t>
            </a:r>
            <a:br>
              <a:rPr lang="en-US" sz="2200" kern="1000" spc="4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2200" kern="1000" spc="4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Awning </a:t>
            </a:r>
            <a:r>
              <a:rPr lang="en-US" sz="2200" kern="1000" spc="4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windows provide ventilation </a:t>
            </a:r>
            <a:r>
              <a:rPr lang="en-US" sz="2200" kern="1000" spc="4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when</a:t>
            </a:r>
            <a:br>
              <a:rPr lang="en-US" sz="2200" kern="1000" spc="4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2200" kern="1000" spc="4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you </a:t>
            </a:r>
            <a:r>
              <a:rPr lang="en-US" sz="2200" kern="1000" spc="4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only have a small or hard to reach area…</a:t>
            </a: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0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Casement &amp; Awning</a:t>
            </a:r>
            <a:endParaRPr lang="en-US" sz="40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14350" y="914400"/>
            <a:ext cx="226395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lumMod val="50000"/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8600" y="1264451"/>
            <a:ext cx="4114800" cy="3078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0984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trium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Atrium_window_logo_green_scree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76200" y="6324600"/>
            <a:ext cx="27432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l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1400" i="1" kern="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* see brochure for full details</a:t>
            </a:r>
            <a:endParaRPr lang="en-US" sz="1400" i="1" kern="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4648200" y="914400"/>
            <a:ext cx="4343400" cy="5715000"/>
          </a:xfrm>
          <a:prstGeom prst="roundRect">
            <a:avLst>
              <a:gd name="adj" fmla="val 6770"/>
            </a:avLst>
          </a:prstGeom>
          <a:gradFill flip="none" rotWithShape="1">
            <a:gsLst>
              <a:gs pos="22000">
                <a:srgbClr val="999545">
                  <a:alpha val="34000"/>
                </a:srgbClr>
              </a:gs>
              <a:gs pos="0">
                <a:srgbClr val="999545">
                  <a:alpha val="0"/>
                </a:srgbClr>
              </a:gs>
              <a:gs pos="100000">
                <a:srgbClr val="999545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t" anchorCtr="0">
            <a:noAutofit/>
          </a:bodyPr>
          <a:lstStyle/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Brick mould exterior frame perimeter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Low profile handle folds in</a:t>
            </a:r>
            <a:b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and provides a popular aesthetic appeal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Narrow profile permits expanded viewing area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Opens 90 degrees for better ventilation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Tandem locks standard over 34” in height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Extruded full screen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Low-E glass, Low-E glass with argon gas,</a:t>
            </a:r>
            <a:b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Ultra Low-E glass with argon gas,</a:t>
            </a:r>
            <a:b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flat and contoured grids</a:t>
            </a:r>
            <a:b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and 2” simulated meeting rail</a:t>
            </a:r>
            <a:b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are among the many options available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5311910" y="1432192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303520" y="2136464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5334000" y="2618508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5334000" y="3096492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1600200" y="5823129"/>
            <a:ext cx="7162800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sz="2800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Casement Windows</a:t>
            </a:r>
            <a:endParaRPr lang="en-US" sz="36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5334000" y="3556556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5334000" y="4032228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40" y="1828793"/>
            <a:ext cx="5029200" cy="3843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scene3d>
            <a:camera prst="perspectiveContrastingLeftFacing" fov="3000000">
              <a:rot lat="252000" lon="19548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318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trium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Atrium_window_logo_green_scree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76200" y="6324600"/>
            <a:ext cx="27432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l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1400" i="1" kern="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* see brochure for full details</a:t>
            </a:r>
            <a:endParaRPr lang="en-US" sz="1400" i="1" kern="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4648200" y="914400"/>
            <a:ext cx="4343400" cy="5715000"/>
          </a:xfrm>
          <a:prstGeom prst="roundRect">
            <a:avLst>
              <a:gd name="adj" fmla="val 6770"/>
            </a:avLst>
          </a:prstGeom>
          <a:gradFill flip="none" rotWithShape="1">
            <a:gsLst>
              <a:gs pos="22000">
                <a:srgbClr val="999545">
                  <a:alpha val="34000"/>
                </a:srgbClr>
              </a:gs>
              <a:gs pos="0">
                <a:srgbClr val="999545">
                  <a:alpha val="0"/>
                </a:srgbClr>
              </a:gs>
              <a:gs pos="100000">
                <a:srgbClr val="999545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t" anchorCtr="0">
            <a:noAutofit/>
          </a:bodyPr>
          <a:lstStyle/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Brick mould exterior frame perimeter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Low profile handle folds in</a:t>
            </a:r>
            <a:b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and provides a popular aesthetic appeal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Narrow profile permits</a:t>
            </a:r>
            <a:b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expanded viewing area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Low-E glass, Low-E glass with argon </a:t>
            </a: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gas,</a:t>
            </a:r>
            <a:b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Ultra </a:t>
            </a: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Low-E glass with argon gas,</a:t>
            </a:r>
            <a:b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flat and contoured grids</a:t>
            </a:r>
            <a:b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are among the many options available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5311910" y="1432192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303520" y="2164172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5334000" y="287768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1600200" y="5823129"/>
            <a:ext cx="7162800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sz="2800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Awning Windows</a:t>
            </a:r>
            <a:endParaRPr lang="en-US" sz="36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1295400"/>
            <a:ext cx="4414998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scene3d>
            <a:camera prst="perspectiveContrastingLeftFacing" fov="3000000">
              <a:rot lat="252000" lon="19548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7530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RB_Kitchen2_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RB_Bedroom1_pho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RB_Kitchen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trium_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Atrium_window_logo_green_scree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Rounded Rectangle 9">
            <a:hlinkClick r:id="rId7" action="ppaction://hlinksldjump"/>
          </p:cNvPr>
          <p:cNvSpPr/>
          <p:nvPr/>
        </p:nvSpPr>
        <p:spPr bwMode="auto">
          <a:xfrm>
            <a:off x="457200" y="3063240"/>
            <a:ext cx="8229600" cy="1005840"/>
          </a:xfrm>
          <a:prstGeom prst="roundRect">
            <a:avLst>
              <a:gd name="adj" fmla="val 21213"/>
            </a:avLst>
          </a:prstGeom>
          <a:solidFill>
            <a:srgbClr val="999545"/>
          </a:soli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600"/>
              </a:spcAft>
              <a:tabLst>
                <a:tab pos="3887788" algn="r"/>
              </a:tabLst>
            </a:pPr>
            <a:r>
              <a:rPr lang="en-US" sz="2400" b="1" i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Series 450 Double Hung</a:t>
            </a:r>
            <a:r>
              <a:rPr lang="en-US" sz="1400" b="1" i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400" i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(460 without J-Channel)</a:t>
            </a:r>
          </a:p>
          <a:p>
            <a:pPr algn="ctr">
              <a:spcAft>
                <a:spcPts val="600"/>
              </a:spcAft>
              <a:tabLst>
                <a:tab pos="3887788" algn="r"/>
              </a:tabLst>
            </a:pPr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Our Double Hung window features true brick mould exterior frame, integrated j-channel and nail fin,</a:t>
            </a:r>
            <a:b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Limited Lifetime Warranty and has optional 3 ¼” flat casing with bull nose design</a:t>
            </a:r>
            <a:b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is available in white, almond </a:t>
            </a:r>
            <a:r>
              <a:rPr lang="en-US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 clay and eight exterior painted colors</a:t>
            </a:r>
            <a:endParaRPr lang="en-US" sz="1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ounded Rectangle 15">
            <a:hlinkClick r:id="rId8" action="ppaction://hlinksldjump"/>
          </p:cNvPr>
          <p:cNvSpPr/>
          <p:nvPr/>
        </p:nvSpPr>
        <p:spPr bwMode="auto">
          <a:xfrm>
            <a:off x="457200" y="4251960"/>
            <a:ext cx="8229600" cy="1005840"/>
          </a:xfrm>
          <a:prstGeom prst="roundRect">
            <a:avLst>
              <a:gd name="adj" fmla="val 21399"/>
            </a:avLst>
          </a:prstGeom>
          <a:solidFill>
            <a:srgbClr val="999545"/>
          </a:soli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600"/>
              </a:spcAft>
              <a:tabLst>
                <a:tab pos="3887788" algn="r"/>
              </a:tabLst>
            </a:pPr>
            <a:r>
              <a:rPr lang="en-US" sz="2400" b="1" i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Series </a:t>
            </a:r>
            <a:r>
              <a:rPr lang="en-US" sz="2400" b="1" i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150 Single Hung</a:t>
            </a:r>
            <a:r>
              <a:rPr lang="en-US" sz="1400" i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(160 without J-Channel)</a:t>
            </a:r>
            <a:endParaRPr lang="en-US" sz="2400" i="1" u="sng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spcAft>
                <a:spcPts val="600"/>
              </a:spcAft>
              <a:tabLst>
                <a:tab pos="3887788" algn="r"/>
              </a:tabLst>
            </a:pPr>
            <a:r>
              <a:rPr lang="en-US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Our top-of-the-line single hung features true brick mould exterior frame, integrated j-channel and nail </a:t>
            </a:r>
            <a:r>
              <a:rPr lang="en-US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fin,</a:t>
            </a:r>
            <a:br>
              <a:rPr lang="en-US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Limited </a:t>
            </a:r>
            <a:r>
              <a:rPr lang="en-US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Lifetime Warranty and has optional </a:t>
            </a:r>
            <a:r>
              <a:rPr lang="en-US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window opening control device and paintable</a:t>
            </a:r>
            <a:br>
              <a:rPr lang="en-US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and </a:t>
            </a:r>
            <a:r>
              <a:rPr lang="en-US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stainable wood jamb extensions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165100" y="1955542"/>
            <a:ext cx="8788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175" algn="ctr">
              <a:spcBef>
                <a:spcPct val="20000"/>
              </a:spcBef>
              <a:buFont typeface="Arial" charset="0"/>
              <a:buNone/>
              <a:defRPr/>
            </a:pPr>
            <a:r>
              <a:rPr lang="en-US" sz="32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Atrium’s New Construction</a:t>
            </a:r>
            <a:br>
              <a:rPr lang="en-US" sz="32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32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Window </a:t>
            </a:r>
            <a:r>
              <a:rPr lang="en-US" sz="3200" kern="1000" spc="6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Offering</a:t>
            </a:r>
          </a:p>
        </p:txBody>
      </p:sp>
    </p:spTree>
    <p:extLst>
      <p:ext uri="{BB962C8B-B14F-4D97-AF65-F5344CB8AC3E}">
        <p14:creationId xmlns:p14="http://schemas.microsoft.com/office/powerpoint/2010/main" val="3150187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RB_Kitchen2_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RB_Bedroom1_pho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RB_Kitchen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trium_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Atrium_window_logo_green_scree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Rounded Rectangle 9">
            <a:hlinkClick r:id="rId7" action="ppaction://hlinksldjump"/>
          </p:cNvPr>
          <p:cNvSpPr/>
          <p:nvPr/>
        </p:nvSpPr>
        <p:spPr bwMode="auto">
          <a:xfrm>
            <a:off x="457200" y="3063240"/>
            <a:ext cx="8229600" cy="1005840"/>
          </a:xfrm>
          <a:prstGeom prst="roundRect">
            <a:avLst>
              <a:gd name="adj" fmla="val 21213"/>
            </a:avLst>
          </a:prstGeom>
          <a:solidFill>
            <a:srgbClr val="999545"/>
          </a:soli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600"/>
              </a:spcAft>
              <a:tabLst>
                <a:tab pos="3887788" algn="r"/>
              </a:tabLst>
            </a:pPr>
            <a:r>
              <a:rPr lang="en-US" sz="2400" b="1" i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Series </a:t>
            </a:r>
            <a:r>
              <a:rPr lang="en-US" sz="2400" b="1" i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5700 Side-Load Single Hung</a:t>
            </a:r>
          </a:p>
          <a:p>
            <a:pPr algn="ctr">
              <a:spcAft>
                <a:spcPts val="600"/>
              </a:spcAft>
              <a:tabLst>
                <a:tab pos="3887788" algn="r"/>
              </a:tabLst>
            </a:pPr>
            <a:r>
              <a:rPr lang="en-US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Our Series 5700 single hung features a removable bottom sash and industry leading .01 cfm/ft</a:t>
            </a:r>
            <a:br>
              <a:rPr lang="en-US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air infiltration performance with optional Ultra Low-E Glass with Argon Gas and flat or contoured grid</a:t>
            </a:r>
          </a:p>
        </p:txBody>
      </p:sp>
      <p:sp>
        <p:nvSpPr>
          <p:cNvPr id="16" name="Rounded Rectangle 15">
            <a:hlinkClick r:id="rId8" action="ppaction://hlinksldjump"/>
          </p:cNvPr>
          <p:cNvSpPr/>
          <p:nvPr/>
        </p:nvSpPr>
        <p:spPr bwMode="auto">
          <a:xfrm>
            <a:off x="457200" y="4251960"/>
            <a:ext cx="8229600" cy="1005840"/>
          </a:xfrm>
          <a:prstGeom prst="roundRect">
            <a:avLst>
              <a:gd name="adj" fmla="val 21399"/>
            </a:avLst>
          </a:prstGeom>
          <a:solidFill>
            <a:srgbClr val="999545"/>
          </a:soli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600"/>
              </a:spcAft>
              <a:tabLst>
                <a:tab pos="3887788" algn="r"/>
              </a:tabLst>
            </a:pPr>
            <a:r>
              <a:rPr lang="en-US" sz="2400" b="1" i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Series </a:t>
            </a:r>
            <a:r>
              <a:rPr lang="en-US" sz="2400" b="1" i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130 Single Hung</a:t>
            </a:r>
            <a:r>
              <a:rPr lang="en-US" sz="1400" i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(available with 4 frame types)</a:t>
            </a:r>
            <a:endParaRPr lang="en-US" sz="2400" i="1" u="sng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spcAft>
                <a:spcPts val="600"/>
              </a:spcAft>
              <a:tabLst>
                <a:tab pos="3887788" algn="r"/>
              </a:tabLst>
            </a:pPr>
            <a:r>
              <a:rPr lang="en-US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Our Series 130 features a step bevel design and dual sweep locks</a:t>
            </a:r>
            <a:br>
              <a:rPr lang="en-US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has optional Non-reflective Low-E Glass with Argon Gas, Commodity sizing and </a:t>
            </a:r>
            <a:r>
              <a:rPr lang="en-US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window opening control device</a:t>
            </a:r>
            <a:endParaRPr lang="en-US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165100" y="1955542"/>
            <a:ext cx="8788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175" algn="ctr">
              <a:spcBef>
                <a:spcPct val="20000"/>
              </a:spcBef>
              <a:buFont typeface="Arial" charset="0"/>
              <a:buNone/>
              <a:defRPr/>
            </a:pPr>
            <a:r>
              <a:rPr lang="en-US" sz="32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Atrium’s </a:t>
            </a:r>
            <a:r>
              <a:rPr lang="en-US" sz="3200" kern="1000" spc="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New Construction</a:t>
            </a:r>
            <a:r>
              <a:rPr lang="en-US" sz="32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/>
            </a:r>
            <a:br>
              <a:rPr lang="en-US" sz="32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32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Window </a:t>
            </a:r>
            <a:r>
              <a:rPr lang="en-US" sz="3200" kern="1000" spc="6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Offering</a:t>
            </a:r>
          </a:p>
        </p:txBody>
      </p:sp>
    </p:spTree>
    <p:extLst>
      <p:ext uri="{BB962C8B-B14F-4D97-AF65-F5344CB8AC3E}">
        <p14:creationId xmlns:p14="http://schemas.microsoft.com/office/powerpoint/2010/main" val="18532273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trium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Atrium_window_logo_green_scree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369456" y="5259387"/>
            <a:ext cx="839354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Autofit/>
          </a:bodyPr>
          <a:lstStyle/>
          <a:p>
            <a:pPr indent="3175" algn="ct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2800" kern="1000" spc="6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The BEST of our product </a:t>
            </a:r>
            <a:r>
              <a:rPr lang="en-US" sz="28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offerings…</a:t>
            </a: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450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8200" y="762000"/>
            <a:ext cx="3810002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7513" y="1143000"/>
            <a:ext cx="2748607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lumMod val="50000"/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966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trium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Atrium_window_logo_green_scree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76200" y="6324600"/>
            <a:ext cx="27432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l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1400" i="1" kern="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* see brochure for full details</a:t>
            </a:r>
            <a:endParaRPr lang="en-US" sz="1400" i="1" kern="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4648200" y="914400"/>
            <a:ext cx="4343400" cy="5715000"/>
          </a:xfrm>
          <a:prstGeom prst="roundRect">
            <a:avLst>
              <a:gd name="adj" fmla="val 6770"/>
            </a:avLst>
          </a:prstGeom>
          <a:gradFill flip="none" rotWithShape="1">
            <a:gsLst>
              <a:gs pos="22000">
                <a:srgbClr val="999545">
                  <a:alpha val="34000"/>
                </a:srgbClr>
              </a:gs>
              <a:gs pos="0">
                <a:srgbClr val="999545">
                  <a:alpha val="0"/>
                </a:srgbClr>
              </a:gs>
              <a:gs pos="100000">
                <a:srgbClr val="999545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t" anchorCtr="0">
            <a:noAutofit/>
          </a:bodyPr>
          <a:lstStyle/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Brick mould exterior frame perimeter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Integrated J-channel and nail fin 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DP 35 rating (available with DP 50 option; window size tested 36” x 74”)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Block &amp; Tackle Balance System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¾” Insulated Glass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Half Screen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Limited Lifetime Warranty</a:t>
            </a:r>
          </a:p>
          <a:p>
            <a:pPr indent="3175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3 ¼” flat casing with bull nose design,</a:t>
            </a:r>
            <a:b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almond &amp; </a:t>
            </a: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clay vinyl colors, 8 painted exterior colors, </a:t>
            </a: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¾” or 5/8” flat or 5/8” or 1” contoured grid and 1 1/8” Simulated Divided Lite and multiple Low-E Glass optional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5311910" y="1420092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303520" y="1895764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5334000" y="2600036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5334000" y="3075708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5334000" y="356348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5339080" y="4020128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4343400" y="5823129"/>
            <a:ext cx="4419600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sz="2800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</a:t>
            </a: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45</a:t>
            </a: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0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5334000" y="4498664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1981200"/>
            <a:ext cx="4807835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scene3d>
            <a:camera prst="perspectiveContrastingLeftFacing" fov="3000000">
              <a:rot lat="252000" lon="19548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085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RB_Kitchen2_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RB_Bedroom1_pho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RB_Kitchen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trium_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Atrium_window_logo_green_scree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4343400" y="5823129"/>
            <a:ext cx="4419600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sz="2800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</a:t>
            </a: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45</a:t>
            </a: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0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4099" name="Picture 3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46904" y="1380744"/>
            <a:ext cx="1751216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 bwMode="auto">
          <a:xfrm>
            <a:off x="762000" y="2590800"/>
            <a:ext cx="358140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 algn="l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brochure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4098" name="Picture 2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50008" y="1828800"/>
            <a:ext cx="2798248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69280" y="2971800"/>
            <a:ext cx="211641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2280" y="1097280"/>
            <a:ext cx="206349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9080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RB_Kitchen2_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RB_Bedroom1_pho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RB_Kitchen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trium_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Atrium_window_logo_green_scree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4343400" y="5823129"/>
            <a:ext cx="4419600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sz="2800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</a:t>
            </a: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45</a:t>
            </a: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0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5123" name="Picture 3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56" t="11303" r="29852" b="7392"/>
          <a:stretch/>
        </p:blipFill>
        <p:spPr bwMode="auto">
          <a:xfrm>
            <a:off x="3566160" y="1828800"/>
            <a:ext cx="2110385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5000" y="1600200"/>
            <a:ext cx="2798814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 bwMode="auto">
          <a:xfrm>
            <a:off x="5715000" y="5105400"/>
            <a:ext cx="297180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technical data sheet</a:t>
            </a:r>
            <a:b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(</a:t>
            </a: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slider</a:t>
            </a: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 sheet also available)</a:t>
            </a:r>
            <a:endParaRPr lang="en-US" sz="2000" i="1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3703320" y="4272280"/>
            <a:ext cx="201168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 algn="ctr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warranty</a:t>
            </a:r>
            <a:endParaRPr lang="en-US" sz="2000" i="1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182880" y="5770880"/>
            <a:ext cx="327660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 algn="r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feature sheet</a:t>
            </a:r>
            <a:b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(</a:t>
            </a:r>
            <a:r>
              <a:rPr lang="en-US" sz="1400" i="1" dirty="0">
                <a:solidFill>
                  <a:schemeClr val="bg1"/>
                </a:solidFill>
                <a:latin typeface="Calibri" panose="020F0502020204030204" pitchFamily="34" charset="0"/>
              </a:rPr>
              <a:t>s</a:t>
            </a: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lider</a:t>
            </a: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 sheet also available)</a:t>
            </a:r>
            <a:endParaRPr lang="en-US" sz="2000" i="1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653" y="2036403"/>
            <a:ext cx="2892397" cy="379039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chemeClr val="bg2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741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trium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Atrium_window_logo_green_scree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369456" y="5259387"/>
            <a:ext cx="839354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Autofit/>
          </a:bodyPr>
          <a:lstStyle/>
          <a:p>
            <a:pPr indent="3175" algn="ct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28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Top-of-the-Line Single Hung…</a:t>
            </a: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150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16995" y="1569720"/>
            <a:ext cx="4693605" cy="3383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41" t="2004" b="3365"/>
          <a:stretch/>
        </p:blipFill>
        <p:spPr bwMode="auto">
          <a:xfrm>
            <a:off x="857250" y="932873"/>
            <a:ext cx="2870829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lumMod val="50000"/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7075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32d310976aa672eb66bddfebf3f64e4f34e4e5c"/>
</p:tagLst>
</file>

<file path=ppt/theme/theme1.xml><?xml version="1.0" encoding="utf-8"?>
<a:theme xmlns:a="http://schemas.openxmlformats.org/drawingml/2006/main" name="Atrium Windows">
  <a:themeElements>
    <a:clrScheme name="ReliaBilt Theme">
      <a:dk1>
        <a:srgbClr val="3C3D3C"/>
      </a:dk1>
      <a:lt1>
        <a:sysClr val="window" lastClr="FFFFFF"/>
      </a:lt1>
      <a:dk2>
        <a:srgbClr val="79172D"/>
      </a:dk2>
      <a:lt2>
        <a:srgbClr val="EADFBD"/>
      </a:lt2>
      <a:accent1>
        <a:srgbClr val="814417"/>
      </a:accent1>
      <a:accent2>
        <a:srgbClr val="8C6F43"/>
      </a:accent2>
      <a:accent3>
        <a:srgbClr val="353535"/>
      </a:accent3>
      <a:accent4>
        <a:srgbClr val="777877"/>
      </a:accent4>
      <a:accent5>
        <a:srgbClr val="F6F0DC"/>
      </a:accent5>
      <a:accent6>
        <a:srgbClr val="D9D4A9"/>
      </a:accent6>
      <a:hlink>
        <a:srgbClr val="8B5429"/>
      </a:hlink>
      <a:folHlink>
        <a:srgbClr val="80343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 wrap="none"/>
      <a:lstStyle>
        <a:defPPr marL="0" indent="3175" algn="l">
          <a:spcBef>
            <a:spcPct val="20000"/>
          </a:spcBef>
          <a:buFont typeface="Arial" charset="0"/>
          <a:buNone/>
          <a:defRPr sz="1000" b="1" kern="1000" spc="600" dirty="0">
            <a:solidFill>
              <a:schemeClr val="bg1"/>
            </a:solidFill>
            <a:latin typeface="+mn-lt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10306</TotalTime>
  <Words>506</Words>
  <Application>Microsoft Macintosh PowerPoint</Application>
  <PresentationFormat>On-screen Show (4:3)</PresentationFormat>
  <Paragraphs>173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Century Gothic</vt:lpstr>
      <vt:lpstr>Times New Roman</vt:lpstr>
      <vt:lpstr>Wingdings</vt:lpstr>
      <vt:lpstr>ヒラギノ角ゴ Pro W3</vt:lpstr>
      <vt:lpstr>Atrium Windows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ReliaBilt E-Learn template</dc:title>
  <dc:subject>ReliaBilt</dc:subject>
  <dc:creator>James Albright</dc:creator>
  <cp:lastModifiedBy>Steven Huff</cp:lastModifiedBy>
  <cp:revision>204</cp:revision>
  <dcterms:created xsi:type="dcterms:W3CDTF">2015-06-01T22:48:17Z</dcterms:created>
  <dcterms:modified xsi:type="dcterms:W3CDTF">2016-11-07T16:51:35Z</dcterms:modified>
</cp:coreProperties>
</file>