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6" r:id="rId1"/>
  </p:sldMasterIdLst>
  <p:notesMasterIdLst>
    <p:notesMasterId r:id="rId18"/>
  </p:notesMasterIdLst>
  <p:handoutMasterIdLst>
    <p:handoutMasterId r:id="rId19"/>
  </p:handoutMasterIdLst>
  <p:sldIdLst>
    <p:sldId id="268" r:id="rId2"/>
    <p:sldId id="310" r:id="rId3"/>
    <p:sldId id="337" r:id="rId4"/>
    <p:sldId id="313" r:id="rId5"/>
    <p:sldId id="320" r:id="rId6"/>
    <p:sldId id="315" r:id="rId7"/>
    <p:sldId id="317" r:id="rId8"/>
    <p:sldId id="319" r:id="rId9"/>
    <p:sldId id="314" r:id="rId10"/>
    <p:sldId id="321" r:id="rId11"/>
    <p:sldId id="328" r:id="rId12"/>
    <p:sldId id="345" r:id="rId13"/>
    <p:sldId id="324" r:id="rId14"/>
    <p:sldId id="325" r:id="rId15"/>
    <p:sldId id="326" r:id="rId16"/>
    <p:sldId id="323" r:id="rId17"/>
  </p:sldIdLst>
  <p:sldSz cx="9144000" cy="6858000" type="screen4x3"/>
  <p:notesSz cx="6858000" cy="9144000"/>
  <p:custDataLst>
    <p:tags r:id="rId20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545"/>
    <a:srgbClr val="924900"/>
    <a:srgbClr val="824100"/>
    <a:srgbClr val="CC3300"/>
    <a:srgbClr val="CC6600"/>
    <a:srgbClr val="777777"/>
    <a:srgbClr val="800000"/>
    <a:srgbClr val="990000"/>
    <a:srgbClr val="993366"/>
    <a:srgbClr val="004F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674"/>
  </p:normalViewPr>
  <p:slideViewPr>
    <p:cSldViewPr snapToObjects="1" showGuides="1">
      <p:cViewPr>
        <p:scale>
          <a:sx n="94" d="100"/>
          <a:sy n="94" d="100"/>
        </p:scale>
        <p:origin x="1696" y="8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gs" Target="tags/tag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9CC667F4-163C-4798-A5F1-C0BADA4ED92C}" type="datetime1">
              <a:rPr lang="en-US" altLang="en-US"/>
              <a:pPr>
                <a:defRPr/>
              </a:pPr>
              <a:t>11/7/16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24A7C2A-0878-4AFC-86EC-CDBC0D184B6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79853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91CF36D-993B-48F6-A1DD-28BCFA63F4AC}" type="datetime1">
              <a:rPr lang="en-US" altLang="en-US"/>
              <a:pPr>
                <a:defRPr/>
              </a:pPr>
              <a:t>11/7/16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6A035378-0011-4610-AE60-383F6FF60B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69224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>
                <a:solidFill>
                  <a:srgbClr val="7F7F7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7F7F7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1353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949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1197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65" r:id="rId2"/>
    <p:sldLayoutId id="2147483770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1000" kern="1200">
          <a:solidFill>
            <a:srgbClr val="FFFFFF"/>
          </a:solidFill>
          <a:latin typeface="+mj-lt"/>
          <a:ea typeface="ヒラギノ角ゴ Pro W3" charset="-128"/>
          <a:cs typeface="ヒラギノ角ゴ Pro W3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457200" indent="-4572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2400" kern="1200">
          <a:solidFill>
            <a:srgbClr val="7F7F7F"/>
          </a:solidFill>
          <a:latin typeface="+mn-lt"/>
          <a:ea typeface="ヒラギノ角ゴ Pro W3" charset="-128"/>
          <a:cs typeface="ヒラギノ角ゴ Pro W3" charset="-128"/>
        </a:defRPr>
      </a:lvl1pPr>
      <a:lvl2pPr marL="914400" indent="-4572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24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2pPr>
      <a:lvl3pPr marL="1371600" indent="-4572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20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3pPr>
      <a:lvl4pPr marL="1714500" indent="-3429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kern="1200">
          <a:solidFill>
            <a:srgbClr val="7F7F7F"/>
          </a:solidFill>
          <a:latin typeface="+mn-lt"/>
          <a:ea typeface="ヒラギノ角ゴ Pro W3" charset="-128"/>
          <a:cs typeface="+mn-cs"/>
        </a:defRPr>
      </a:lvl4pPr>
      <a:lvl5pPr marL="2171700" indent="-3429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16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1.png"/><Relationship Id="rId6" Type="http://schemas.openxmlformats.org/officeDocument/2006/relationships/image" Target="../media/image8.png"/><Relationship Id="rId7" Type="http://schemas.openxmlformats.org/officeDocument/2006/relationships/hyperlink" Target="http://marketing.atrium.com/wpfb-file/atrium-patio-doors-brochure-pdf/" TargetMode="External"/><Relationship Id="rId8" Type="http://schemas.openxmlformats.org/officeDocument/2006/relationships/image" Target="../media/image20.png"/><Relationship Id="rId9" Type="http://schemas.openxmlformats.org/officeDocument/2006/relationships/image" Target="../media/image12.png"/><Relationship Id="rId10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1" Type="http://schemas.openxmlformats.org/officeDocument/2006/relationships/hyperlink" Target="http://marketing.atrium.com/wpfb-file/atrium-limited-window-and-door-pdf/" TargetMode="External"/><Relationship Id="rId1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1.png"/><Relationship Id="rId6" Type="http://schemas.openxmlformats.org/officeDocument/2006/relationships/image" Target="../media/image8.png"/><Relationship Id="rId7" Type="http://schemas.openxmlformats.org/officeDocument/2006/relationships/hyperlink" Target="http://marketing.atrium.com/wpfb-file/series-312-sliding-patio-door-pdf-2/" TargetMode="External"/><Relationship Id="rId8" Type="http://schemas.openxmlformats.org/officeDocument/2006/relationships/image" Target="../media/image21.png"/><Relationship Id="rId9" Type="http://schemas.openxmlformats.org/officeDocument/2006/relationships/hyperlink" Target="http://marketing.atrium.com/wpfb-file/atrium-series-312-pdf/" TargetMode="External"/><Relationship Id="rId10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1.png"/><Relationship Id="rId6" Type="http://schemas.openxmlformats.org/officeDocument/2006/relationships/image" Target="../media/image8.png"/><Relationship Id="rId7" Type="http://schemas.openxmlformats.org/officeDocument/2006/relationships/image" Target="../media/image23.png"/><Relationship Id="rId8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1.png"/><Relationship Id="rId6" Type="http://schemas.openxmlformats.org/officeDocument/2006/relationships/image" Target="../media/image8.png"/><Relationship Id="rId7" Type="http://schemas.openxmlformats.org/officeDocument/2006/relationships/hyperlink" Target="http://marketing.atrium.com/wpfb-file/atrium-patio-doors-brochure-pdf/" TargetMode="External"/><Relationship Id="rId8" Type="http://schemas.openxmlformats.org/officeDocument/2006/relationships/image" Target="../media/image20.png"/><Relationship Id="rId9" Type="http://schemas.openxmlformats.org/officeDocument/2006/relationships/image" Target="../media/image12.png"/><Relationship Id="rId10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11" Type="http://schemas.openxmlformats.org/officeDocument/2006/relationships/hyperlink" Target="http://marketing.atrium.com/wpfb-file/atrium-limited-window-and-door-pdf/" TargetMode="External"/><Relationship Id="rId1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1.png"/><Relationship Id="rId6" Type="http://schemas.openxmlformats.org/officeDocument/2006/relationships/image" Target="../media/image8.png"/><Relationship Id="rId7" Type="http://schemas.openxmlformats.org/officeDocument/2006/relationships/hyperlink" Target="http://marketing.atrium.com/wpfb-file/series-311-sliding-patio-door-pdf-2/" TargetMode="External"/><Relationship Id="rId8" Type="http://schemas.openxmlformats.org/officeDocument/2006/relationships/image" Target="../media/image27.png"/><Relationship Id="rId9" Type="http://schemas.openxmlformats.org/officeDocument/2006/relationships/hyperlink" Target="http://marketing.atrium.com/wpfb-file/atrium-series-311-pdf/" TargetMode="External"/><Relationship Id="rId10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1.png"/><Relationship Id="rId6" Type="http://schemas.openxmlformats.org/officeDocument/2006/relationships/image" Target="../media/image8.png"/><Relationship Id="rId7" Type="http://schemas.openxmlformats.org/officeDocument/2006/relationships/hyperlink" Target="http://marketing.atrium.com/" TargetMode="External"/><Relationship Id="rId8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1.png"/><Relationship Id="rId6" Type="http://schemas.openxmlformats.org/officeDocument/2006/relationships/image" Target="../media/image8.png"/><Relationship Id="rId7" Type="http://schemas.openxmlformats.org/officeDocument/2006/relationships/slide" Target="slide4.xml"/><Relationship Id="rId8" Type="http://schemas.openxmlformats.org/officeDocument/2006/relationships/slide" Target="slide8.xml"/><Relationship Id="rId9" Type="http://schemas.openxmlformats.org/officeDocument/2006/relationships/slide" Target="slide13.xml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1.png"/><Relationship Id="rId6" Type="http://schemas.openxmlformats.org/officeDocument/2006/relationships/image" Target="../media/image8.png"/><Relationship Id="rId7" Type="http://schemas.openxmlformats.org/officeDocument/2006/relationships/hyperlink" Target="http://marketing.atrium.com/wpfb-file/atrium-patio-doors-brochure-pdf/" TargetMode="External"/><Relationship Id="rId8" Type="http://schemas.openxmlformats.org/officeDocument/2006/relationships/image" Target="../media/image12.png"/><Relationship Id="rId9" Type="http://schemas.openxmlformats.org/officeDocument/2006/relationships/image" Target="../media/image13.png"/><Relationship Id="rId10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1.png"/><Relationship Id="rId6" Type="http://schemas.openxmlformats.org/officeDocument/2006/relationships/image" Target="../media/image8.png"/><Relationship Id="rId7" Type="http://schemas.openxmlformats.org/officeDocument/2006/relationships/hyperlink" Target="http://marketing.atrium.com/wpfb-file/atrium-series-332-pdf/" TargetMode="External"/><Relationship Id="rId8" Type="http://schemas.openxmlformats.org/officeDocument/2006/relationships/image" Target="../media/image15.png"/><Relationship Id="rId9" Type="http://schemas.openxmlformats.org/officeDocument/2006/relationships/hyperlink" Target="http://marketing.atrium.com/wpfb-file/atrium-limited-window-and-door-pdf/" TargetMode="External"/><Relationship Id="rId10" Type="http://schemas.openxmlformats.org/officeDocument/2006/relationships/image" Target="../media/image16.png"/><Relationship Id="rId11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760897"/>
            <a:ext cx="9144000" cy="6097103"/>
          </a:xfrm>
          <a:prstGeom prst="rect">
            <a:avLst/>
          </a:prstGeom>
          <a:gradFill flip="none" rotWithShape="1">
            <a:gsLst>
              <a:gs pos="25000">
                <a:srgbClr val="004F26">
                  <a:alpha val="90000"/>
                </a:srgbClr>
              </a:gs>
              <a:gs pos="5000">
                <a:srgbClr val="004F26">
                  <a:alpha val="0"/>
                </a:srgbClr>
              </a:gs>
              <a:gs pos="100000">
                <a:srgbClr val="004F26"/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10" name="Picture 9" descr="Atrium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6" y="146304"/>
            <a:ext cx="271375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7" descr="Atrium_window_logo_green_scree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5454650" y="1505528"/>
            <a:ext cx="3556000" cy="4335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lumMod val="50000"/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 bwMode="auto">
          <a:xfrm>
            <a:off x="6813993" y="1201579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5265" y="1474833"/>
            <a:ext cx="3683340" cy="4297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05838" y="1479913"/>
            <a:ext cx="5104812" cy="4297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-28281" y="1389888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-28281" y="5724144"/>
            <a:ext cx="9189720" cy="137160"/>
          </a:xfrm>
          <a:prstGeom prst="roundRect">
            <a:avLst/>
          </a:prstGeom>
          <a:gradFill flip="none" rotWithShape="1">
            <a:gsLst>
              <a:gs pos="54000">
                <a:srgbClr val="D9D4A9"/>
              </a:gs>
              <a:gs pos="92000">
                <a:srgbClr val="D9D4A9"/>
              </a:gs>
              <a:gs pos="9000">
                <a:srgbClr val="004F26"/>
              </a:gs>
              <a:gs pos="0">
                <a:srgbClr val="D9D4A9"/>
              </a:gs>
              <a:gs pos="100000">
                <a:srgbClr val="004F2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ubtitle 6"/>
          <p:cNvSpPr txBox="1">
            <a:spLocks/>
          </p:cNvSpPr>
          <p:nvPr/>
        </p:nvSpPr>
        <p:spPr bwMode="auto">
          <a:xfrm>
            <a:off x="76200" y="6057900"/>
            <a:ext cx="8991600" cy="4730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 anchorCtr="0"/>
          <a:lstStyle/>
          <a:p>
            <a:pPr algn="ct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en-US" sz="2000" spc="700" dirty="0">
                <a:solidFill>
                  <a:srgbClr val="EAEA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ヒラギノ角ゴ Pro W3" charset="-128"/>
              </a:rPr>
              <a:t>ATRIUM’S SLIDING PATIO DOOR OFFERING</a:t>
            </a:r>
          </a:p>
          <a:p>
            <a:pPr algn="ct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en-US" sz="2000" spc="700" dirty="0">
                <a:solidFill>
                  <a:srgbClr val="EAEA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ヒラギノ角ゴ Pro W3" charset="-128"/>
              </a:rPr>
              <a:t>FOR NEW CONSTRUCTION &amp; REPLACEMENT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343400" y="5823129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312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762000" y="2590800"/>
            <a:ext cx="35814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8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brochure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7170" name="Picture 2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29400" y="1463040"/>
            <a:ext cx="2147022" cy="2743200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5" name="Picture 2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49886" y="1828800"/>
            <a:ext cx="2860159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" name="Picture 4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29200" y="2971800"/>
            <a:ext cx="2083443" cy="2743200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3439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343400" y="5823129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312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8194" name="Picture 2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43600" y="1600200"/>
            <a:ext cx="2833865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5" name="Picture 3">
            <a:hlinkClick r:id="rId9"/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5760" y="1828800"/>
            <a:ext cx="3195905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 bwMode="auto">
          <a:xfrm>
            <a:off x="3749040" y="4297680"/>
            <a:ext cx="201168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warranty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5" name="TextBox 24"/>
          <p:cNvSpPr txBox="1"/>
          <p:nvPr/>
        </p:nvSpPr>
        <p:spPr bwMode="auto">
          <a:xfrm>
            <a:off x="484632" y="5769864"/>
            <a:ext cx="29718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r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feature sheet</a:t>
            </a:r>
            <a:b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6" name="TextBox 25"/>
          <p:cNvSpPr txBox="1"/>
          <p:nvPr/>
        </p:nvSpPr>
        <p:spPr bwMode="auto">
          <a:xfrm>
            <a:off x="5943600" y="5105400"/>
            <a:ext cx="29718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l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technical data sheet</a:t>
            </a:r>
            <a:b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27" name="Picture 3">
            <a:hlinkClick r:id="rId11"/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555" t="11659" r="30001" b="7511"/>
          <a:stretch/>
        </p:blipFill>
        <p:spPr bwMode="auto">
          <a:xfrm>
            <a:off x="3675352" y="1847654"/>
            <a:ext cx="2087567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09371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3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153988" y="689777"/>
            <a:ext cx="8837612" cy="1371600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5000">
                <a:srgbClr val="999545">
                  <a:alpha val="76000"/>
                </a:srgbClr>
              </a:gs>
              <a:gs pos="10000">
                <a:srgbClr val="999545">
                  <a:alpha val="0"/>
                </a:srgbClr>
              </a:gs>
              <a:gs pos="100000">
                <a:srgbClr val="999545"/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91440" anchor="b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800" b="1" u="sng" dirty="0" smtClean="0">
                <a:solidFill>
                  <a:srgbClr val="FFFFFF"/>
                </a:solidFill>
                <a:latin typeface="Calibri" panose="020F0502020204030204" pitchFamily="34" charset="0"/>
              </a:rPr>
              <a:t>Blinds Between The Glass </a:t>
            </a:r>
            <a:r>
              <a:rPr lang="en-US" sz="2000" b="1" u="sng" dirty="0" smtClean="0">
                <a:solidFill>
                  <a:srgbClr val="FFFFFF"/>
                </a:solidFill>
                <a:latin typeface="Calibri" panose="020F0502020204030204" pitchFamily="34" charset="0"/>
              </a:rPr>
              <a:t>(BBG)</a:t>
            </a:r>
            <a:endParaRPr lang="en-US" sz="2800" b="1" u="sng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indent="3175" algn="ctr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i="1" dirty="0">
                <a:solidFill>
                  <a:srgbClr val="FFFFFF"/>
                </a:solidFill>
                <a:latin typeface="Calibri" panose="020F0502020204030204" pitchFamily="34" charset="0"/>
              </a:rPr>
              <a:t>a</a:t>
            </a:r>
            <a:r>
              <a:rPr lang="en-US" sz="2000" i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vailable with 312 &amp; 332 in 6068 doors</a:t>
            </a:r>
            <a:endParaRPr lang="en-US" sz="2000" i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4038600" y="5823129"/>
            <a:ext cx="47244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BBG Option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52800" y="2209800"/>
            <a:ext cx="3047609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 bwMode="auto">
          <a:xfrm>
            <a:off x="304800" y="2133600"/>
            <a:ext cx="3200400" cy="44958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lIns="0" tIns="0" rIns="0" bIns="0" anchor="ctr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Sealed between</a:t>
            </a:r>
            <a:b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the glass, the blinds</a:t>
            </a:r>
            <a:b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control light</a:t>
            </a:r>
            <a:b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and privacy. </a:t>
            </a:r>
          </a:p>
          <a:p>
            <a:pPr indent="3175" algn="ctr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Available in white,</a:t>
            </a:r>
            <a:b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interior and exterior</a:t>
            </a:r>
            <a:b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laminates.</a:t>
            </a:r>
          </a:p>
          <a:p>
            <a:pPr indent="3175" algn="ctr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Blinds, operators</a:t>
            </a:r>
            <a:b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and glass panels</a:t>
            </a:r>
            <a:b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available in white only. </a:t>
            </a:r>
            <a:endParaRPr lang="en-US" sz="24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15049" y="2281490"/>
            <a:ext cx="2391774" cy="30559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71285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74764" y="822960"/>
            <a:ext cx="5598164" cy="4206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Rounded Rectangle 9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trium_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Atrium_window_logo_green_screen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369456" y="5259387"/>
            <a:ext cx="8393544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800" kern="1000" spc="600" dirty="0">
                <a:solidFill>
                  <a:schemeClr val="bg1"/>
                </a:solidFill>
                <a:latin typeface="Calibri" panose="020F0502020204030204" pitchFamily="34" charset="0"/>
              </a:rPr>
              <a:t>p</a:t>
            </a:r>
            <a:r>
              <a:rPr lang="en-US" sz="28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riced right </a:t>
            </a:r>
            <a:r>
              <a:rPr lang="en-US" sz="2800" kern="1000" spc="6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looks </a:t>
            </a:r>
            <a:r>
              <a:rPr lang="en-US" sz="28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great…</a:t>
            </a: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311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093921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6" name="Rounded Rectangle 2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 descr="Atrium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7" descr="Atrium_window_logo_green_scree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Box 28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76200" y="6324600"/>
            <a:ext cx="274320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l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* see brochure for full details</a:t>
            </a:r>
            <a:endParaRPr lang="en-US" sz="1400" i="1" kern="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4648200" y="914400"/>
            <a:ext cx="4343400" cy="5715000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2000">
                <a:srgbClr val="999545">
                  <a:alpha val="34000"/>
                </a:srgbClr>
              </a:gs>
              <a:gs pos="0">
                <a:srgbClr val="999545">
                  <a:alpha val="0"/>
                </a:srgbClr>
              </a:gs>
              <a:gs pos="100000">
                <a:srgbClr val="999545"/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t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Field Reversible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Sliding panel and meeting rail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reinforced with roll-formed steel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Aluminum track for movable panel 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Interlocking panels prevent air infiltration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White enameled handle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with non-keyed lock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Limited Lifetime Warranty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Low-E Glass, Low-E/Argon Glass,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Ultra Low-E/Argon Glass,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flat or contoured grid and extruded screen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are also available</a:t>
            </a:r>
          </a:p>
        </p:txBody>
      </p:sp>
      <p:sp>
        <p:nvSpPr>
          <p:cNvPr id="19" name="TextBox 18"/>
          <p:cNvSpPr txBox="1"/>
          <p:nvPr/>
        </p:nvSpPr>
        <p:spPr bwMode="auto">
          <a:xfrm>
            <a:off x="4343400" y="5823129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311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5305719" y="142748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5303520" y="216408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" name="Rounded Rectangle 19"/>
          <p:cNvSpPr/>
          <p:nvPr/>
        </p:nvSpPr>
        <p:spPr bwMode="auto">
          <a:xfrm>
            <a:off x="5303520" y="262082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1" name="Rounded Rectangle 20"/>
          <p:cNvSpPr/>
          <p:nvPr/>
        </p:nvSpPr>
        <p:spPr bwMode="auto">
          <a:xfrm>
            <a:off x="5303520" y="308818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5303520" y="3811016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5303520" y="427736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2880" y="1143000"/>
            <a:ext cx="4724899" cy="4800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scene3d>
            <a:camera prst="perspectiveContrastingLeftFacing" fov="3000000">
              <a:rot lat="252000" lon="19548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14760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4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343400" y="5823129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311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762000" y="2590800"/>
            <a:ext cx="35814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8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brochure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22" name="Picture 2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29400" y="1463040"/>
            <a:ext cx="2147022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7" name="Picture 2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49886" y="1828800"/>
            <a:ext cx="2860159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" name="Picture 4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29200" y="2971800"/>
            <a:ext cx="2083443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23676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343400" y="5823129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311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9218" name="Picture 2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43600" y="1600200"/>
            <a:ext cx="2841915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19" name="Picture 3">
            <a:hlinkClick r:id="rId9"/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5760" y="1828800"/>
            <a:ext cx="3166465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 bwMode="auto">
          <a:xfrm>
            <a:off x="3749040" y="4297680"/>
            <a:ext cx="201168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warranty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5" name="TextBox 24"/>
          <p:cNvSpPr txBox="1"/>
          <p:nvPr/>
        </p:nvSpPr>
        <p:spPr bwMode="auto">
          <a:xfrm>
            <a:off x="484632" y="5769864"/>
            <a:ext cx="29718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r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feature sheet</a:t>
            </a:r>
            <a:b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6" name="TextBox 25"/>
          <p:cNvSpPr txBox="1"/>
          <p:nvPr/>
        </p:nvSpPr>
        <p:spPr bwMode="auto">
          <a:xfrm>
            <a:off x="5943600" y="5105400"/>
            <a:ext cx="29718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l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technical data sheet</a:t>
            </a:r>
            <a:b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27" name="Picture 3">
            <a:hlinkClick r:id="rId11"/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555" t="11659" r="30001" b="7511"/>
          <a:stretch/>
        </p:blipFill>
        <p:spPr bwMode="auto">
          <a:xfrm>
            <a:off x="3675352" y="1847654"/>
            <a:ext cx="2087567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46192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85436" y="2286000"/>
            <a:ext cx="4105564" cy="4103252"/>
          </a:xfrm>
          <a:prstGeom prst="rect">
            <a:avLst/>
          </a:prstGeom>
        </p:spPr>
        <p:txBody>
          <a:bodyPr rIns="0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4688"/>
                </a:solidFill>
                <a:latin typeface="Arial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hlink"/>
                </a:solidFill>
                <a:latin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4688"/>
                </a:solidFill>
                <a:latin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4688"/>
                </a:solidFill>
                <a:latin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4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For easy to use marketing collateral with Series specific </a:t>
            </a: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information</a:t>
            </a:r>
            <a:b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see </a:t>
            </a:r>
            <a:r>
              <a:rPr lang="en-US" sz="24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our media site </a:t>
            </a: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at</a:t>
            </a:r>
          </a:p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1800" i="1" u="sng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marketing.viewpoint-windows.com</a:t>
            </a:r>
            <a:r>
              <a:rPr lang="en-US" sz="18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</a:p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In </a:t>
            </a:r>
            <a:r>
              <a:rPr lang="en-US" sz="24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the following </a:t>
            </a: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slides</a:t>
            </a:r>
            <a:b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we </a:t>
            </a:r>
            <a:r>
              <a:rPr lang="en-US" sz="24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provide you with </a:t>
            </a: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links</a:t>
            </a:r>
            <a:b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to </a:t>
            </a:r>
            <a:r>
              <a:rPr lang="en-US" sz="24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specific </a:t>
            </a: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assets</a:t>
            </a:r>
            <a:b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for </a:t>
            </a:r>
            <a:r>
              <a:rPr lang="en-US" sz="24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your convenience.</a:t>
            </a:r>
          </a:p>
        </p:txBody>
      </p:sp>
      <p:sp>
        <p:nvSpPr>
          <p:cNvPr id="15" name="Rounded Rectangle 14">
            <a:hlinkClick r:id="rId7"/>
          </p:cNvPr>
          <p:cNvSpPr/>
          <p:nvPr/>
        </p:nvSpPr>
        <p:spPr bwMode="auto">
          <a:xfrm>
            <a:off x="219364" y="4154745"/>
            <a:ext cx="4114800" cy="365760"/>
          </a:xfrm>
          <a:prstGeom prst="roundRect">
            <a:avLst>
              <a:gd name="adj" fmla="val 31317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  <a:tabLst>
                <a:tab pos="2286000" algn="r"/>
              </a:tabLst>
            </a:pPr>
            <a:r>
              <a:rPr lang="en-US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Atrium Media Website</a:t>
            </a:r>
            <a:endParaRPr lang="en-US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95800" y="2057400"/>
            <a:ext cx="4572000" cy="30718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63430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0" name="Rounded Rectangle 9">
            <a:hlinkClick r:id="rId7" action="ppaction://hlinksldjump"/>
          </p:cNvPr>
          <p:cNvSpPr/>
          <p:nvPr/>
        </p:nvSpPr>
        <p:spPr bwMode="auto">
          <a:xfrm>
            <a:off x="457200" y="3063240"/>
            <a:ext cx="8229600" cy="1005840"/>
          </a:xfrm>
          <a:prstGeom prst="roundRect">
            <a:avLst>
              <a:gd name="adj" fmla="val 21213"/>
            </a:avLst>
          </a:prstGeom>
          <a:solidFill>
            <a:srgbClr val="999545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  <a:tabLst>
                <a:tab pos="3887788" algn="r"/>
              </a:tabLst>
            </a:pPr>
            <a:r>
              <a:rPr lang="en-US" sz="2400" b="1" i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Series </a:t>
            </a:r>
            <a:r>
              <a:rPr lang="en-US" sz="2400" b="1" i="1" u="sng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332</a:t>
            </a:r>
            <a:endParaRPr lang="en-US" sz="1400" i="1" u="sng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spcAft>
                <a:spcPts val="600"/>
              </a:spcAft>
              <a:tabLst>
                <a:tab pos="3887788" algn="r"/>
              </a:tabLst>
            </a:pPr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Our Top-of-the-Line vinyl sliding patio door features a DP 50 rating, is available in 8’0” heights</a:t>
            </a:r>
            <a:b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and is field reversilble and options abound including snap-in brick mould and a foot bolt lock </a:t>
            </a:r>
          </a:p>
        </p:txBody>
      </p:sp>
      <p:sp>
        <p:nvSpPr>
          <p:cNvPr id="16" name="Rounded Rectangle 15">
            <a:hlinkClick r:id="rId8" action="ppaction://hlinksldjump"/>
          </p:cNvPr>
          <p:cNvSpPr/>
          <p:nvPr/>
        </p:nvSpPr>
        <p:spPr bwMode="auto">
          <a:xfrm>
            <a:off x="457200" y="4251960"/>
            <a:ext cx="8229600" cy="1005840"/>
          </a:xfrm>
          <a:prstGeom prst="roundRect">
            <a:avLst>
              <a:gd name="adj" fmla="val 21399"/>
            </a:avLst>
          </a:prstGeom>
          <a:solidFill>
            <a:srgbClr val="999545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  <a:tabLst>
                <a:tab pos="3887788" algn="r"/>
              </a:tabLst>
            </a:pPr>
            <a:r>
              <a:rPr lang="en-US" sz="2400" b="1" i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Series </a:t>
            </a:r>
            <a:r>
              <a:rPr lang="en-US" sz="2400" b="1" i="1" u="sng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312</a:t>
            </a:r>
            <a:endParaRPr lang="en-US" sz="2400" i="1" u="sng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spcAft>
                <a:spcPts val="600"/>
              </a:spcAft>
              <a:tabLst>
                <a:tab pos="3887788" algn="r"/>
              </a:tabLst>
            </a:pPr>
            <a:r>
              <a:rPr lang="en-US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Our vinyl sliding door is available in 6’8” height up to 12’ wide, deluxe color match hardware</a:t>
            </a:r>
            <a:br>
              <a:rPr lang="en-US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and screen come standard.  Optional bronze exterior laminate and 8 exterior painted colors are available</a:t>
            </a:r>
          </a:p>
        </p:txBody>
      </p:sp>
      <p:sp>
        <p:nvSpPr>
          <p:cNvPr id="18" name="TextBox 17"/>
          <p:cNvSpPr txBox="1"/>
          <p:nvPr/>
        </p:nvSpPr>
        <p:spPr bwMode="auto">
          <a:xfrm>
            <a:off x="165100" y="1955542"/>
            <a:ext cx="87884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175" algn="ctr">
              <a:spcBef>
                <a:spcPct val="20000"/>
              </a:spcBef>
              <a:buFont typeface="Arial" charset="0"/>
              <a:buNone/>
              <a:defRPr/>
            </a:pPr>
            <a:r>
              <a:rPr lang="en-US" sz="32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Atrium’s Sliding Patio Door</a:t>
            </a:r>
            <a:br>
              <a:rPr lang="en-US" sz="32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32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Offering</a:t>
            </a:r>
            <a:endParaRPr lang="en-US" sz="3200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13" name="Rounded Rectangle 12">
            <a:hlinkClick r:id="rId9" action="ppaction://hlinksldjump"/>
          </p:cNvPr>
          <p:cNvSpPr/>
          <p:nvPr/>
        </p:nvSpPr>
        <p:spPr bwMode="auto">
          <a:xfrm>
            <a:off x="457200" y="5441140"/>
            <a:ext cx="8229600" cy="1005840"/>
          </a:xfrm>
          <a:prstGeom prst="roundRect">
            <a:avLst>
              <a:gd name="adj" fmla="val 21399"/>
            </a:avLst>
          </a:prstGeom>
          <a:solidFill>
            <a:srgbClr val="999545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  <a:tabLst>
                <a:tab pos="3887788" algn="r"/>
              </a:tabLst>
            </a:pPr>
            <a:r>
              <a:rPr lang="en-US" sz="2400" b="1" i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Series </a:t>
            </a:r>
            <a:r>
              <a:rPr lang="en-US" sz="2400" b="1" i="1" u="sng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311</a:t>
            </a:r>
            <a:endParaRPr lang="en-US" sz="2400" i="1" u="sng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spcAft>
                <a:spcPts val="600"/>
              </a:spcAft>
              <a:tabLst>
                <a:tab pos="3887788" algn="r"/>
              </a:tabLst>
            </a:pPr>
            <a:r>
              <a:rPr lang="en-US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Our economically priced, entry level vinyl sliding patio door is available in white,</a:t>
            </a:r>
            <a:br>
              <a:rPr lang="en-US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is field reversible and has grid, glass and screen options</a:t>
            </a:r>
          </a:p>
        </p:txBody>
      </p:sp>
    </p:spTree>
    <p:extLst>
      <p:ext uri="{BB962C8B-B14F-4D97-AF65-F5344CB8AC3E}">
        <p14:creationId xmlns:p14="http://schemas.microsoft.com/office/powerpoint/2010/main" val="31501877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trium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Atrium_window_logo_green_scree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369456" y="5259387"/>
            <a:ext cx="8393544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2800" kern="1000" spc="600" dirty="0">
                <a:solidFill>
                  <a:schemeClr val="bg1"/>
                </a:solidFill>
                <a:latin typeface="Calibri" panose="020F0502020204030204" pitchFamily="34" charset="0"/>
              </a:rPr>
              <a:t>t</a:t>
            </a:r>
            <a:r>
              <a:rPr lang="en-US" sz="28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he </a:t>
            </a:r>
            <a:r>
              <a:rPr lang="en-US" sz="2800" kern="1000" spc="6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BEST of our </a:t>
            </a:r>
            <a:r>
              <a:rPr lang="en-US" sz="28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patio door offerings…</a:t>
            </a: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332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37443" y="822960"/>
            <a:ext cx="5448992" cy="4206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9669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5" name="Rounded Rectangle 24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 descr="Atrium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6" descr="Atrium_window_logo_green_scree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Box 27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76200" y="6324600"/>
            <a:ext cx="274320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l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* see brochure for full details</a:t>
            </a:r>
            <a:endParaRPr lang="en-US" sz="1400" i="1" kern="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4648200" y="914400"/>
            <a:ext cx="4343400" cy="5715000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2000">
                <a:srgbClr val="999545">
                  <a:alpha val="34000"/>
                </a:srgbClr>
              </a:gs>
              <a:gs pos="0">
                <a:srgbClr val="999545">
                  <a:alpha val="0"/>
                </a:srgbClr>
              </a:gs>
              <a:gs pos="100000">
                <a:srgbClr val="999545"/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t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Available in 8’0” heights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DP 50 rating great for coastal applications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Field reversible (6’8” height only)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Available in 6’8” height up to 12’ wide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Deluxe color match hardware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Custom Sizes Available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Limited Lifetime Warranty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Ultra Low-E/Argon Glass, brushed nickel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or brass handles, contoured or flat grid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and simulated divided lite grid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among the many options</a:t>
            </a:r>
          </a:p>
        </p:txBody>
      </p:sp>
      <p:sp>
        <p:nvSpPr>
          <p:cNvPr id="9" name="Rounded Rectangle 8"/>
          <p:cNvSpPr/>
          <p:nvPr/>
        </p:nvSpPr>
        <p:spPr bwMode="auto">
          <a:xfrm>
            <a:off x="5311910" y="1420092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5303520" y="1895764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5334000" y="2371436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5334000" y="2847108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5334000" y="333488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5339080" y="3791528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343400" y="5823129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332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5334000" y="4270064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4800" y="1408544"/>
            <a:ext cx="4321598" cy="45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scene3d>
            <a:camera prst="perspectiveContrastingLeftFacing" fov="3000000">
              <a:rot lat="252000" lon="19548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0085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5" grpId="0" animBg="1"/>
      <p:bldP spid="16" grpId="0" animBg="1"/>
      <p:bldP spid="17" grpId="0" animBg="1"/>
      <p:bldP spid="18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343400" y="5823129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332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762000" y="2590800"/>
            <a:ext cx="35814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8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brochure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5122" name="Picture 2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49886" y="1828800"/>
            <a:ext cx="2860159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3" name="Picture 3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31548" y="1466654"/>
            <a:ext cx="2122025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4" name="Picture 4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29200" y="2971800"/>
            <a:ext cx="2083443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69080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343400" y="5823129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332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6146" name="Picture 2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5760" y="1828800"/>
            <a:ext cx="3151028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7" name="Picture 3">
            <a:hlinkClick r:id="rId9"/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555" t="11659" r="30001" b="7511"/>
          <a:stretch/>
        </p:blipFill>
        <p:spPr bwMode="auto">
          <a:xfrm>
            <a:off x="3675352" y="1847654"/>
            <a:ext cx="2087567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 bwMode="auto">
          <a:xfrm>
            <a:off x="3749040" y="4297680"/>
            <a:ext cx="201168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warranty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484632" y="5769864"/>
            <a:ext cx="29718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r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feature sheet</a:t>
            </a:r>
            <a:b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5943600" y="5105400"/>
            <a:ext cx="29718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l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technical data sheet</a:t>
            </a:r>
            <a:b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61478" y="1910257"/>
            <a:ext cx="2514600" cy="3220543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3741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trium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Atrium_window_logo_green_scree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369456" y="5259387"/>
            <a:ext cx="8393544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28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Great Value and Great Price…</a:t>
            </a: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312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14573" y="822960"/>
            <a:ext cx="6101473" cy="4206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37075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Rounded Rectangle 20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 descr="Atrium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5" descr="Atrium_window_logo_green_scree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6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76200" y="6324600"/>
            <a:ext cx="274320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l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* see brochure for full details</a:t>
            </a:r>
            <a:endParaRPr lang="en-US" sz="1400" i="1" kern="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4648200" y="914400"/>
            <a:ext cx="4343400" cy="5715000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2000">
                <a:srgbClr val="999545">
                  <a:alpha val="34000"/>
                </a:srgbClr>
              </a:gs>
              <a:gs pos="0">
                <a:srgbClr val="999545">
                  <a:alpha val="0"/>
                </a:srgbClr>
              </a:gs>
              <a:gs pos="100000">
                <a:srgbClr val="999545"/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t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Field reversible (6’8” height only)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Available in 6’8” height up to 12’ wide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Deluxe color match hardware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Custom Sizes Available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Limited Lifetime Warranty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Ultra Low-E/Argon Glass, brushed nickel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or brass handles, contoured or flat grid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and  simulated divided lite grid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among the many options</a:t>
            </a:r>
          </a:p>
        </p:txBody>
      </p:sp>
      <p:sp>
        <p:nvSpPr>
          <p:cNvPr id="19" name="TextBox 18"/>
          <p:cNvSpPr txBox="1"/>
          <p:nvPr/>
        </p:nvSpPr>
        <p:spPr bwMode="auto">
          <a:xfrm>
            <a:off x="4343400" y="5823129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312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5330952" y="142748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" name="Rounded Rectangle 19"/>
          <p:cNvSpPr/>
          <p:nvPr/>
        </p:nvSpPr>
        <p:spPr bwMode="auto">
          <a:xfrm>
            <a:off x="5330952" y="190500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5330952" y="2382984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5330952" y="2850344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4" name="Rounded Rectangle 23"/>
          <p:cNvSpPr/>
          <p:nvPr/>
        </p:nvSpPr>
        <p:spPr bwMode="auto">
          <a:xfrm>
            <a:off x="5330952" y="3317704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1000" y="1295400"/>
            <a:ext cx="4245764" cy="4800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scene3d>
            <a:camera prst="perspectiveContrastingLeftFacing" fov="3000000">
              <a:rot lat="252000" lon="1971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66424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2" grpId="0" animBg="1"/>
      <p:bldP spid="23" grpId="0" animBg="1"/>
      <p:bldP spid="2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1bd3105a46b64be443d45df541d7b58d4990c3"/>
</p:tagLst>
</file>

<file path=ppt/theme/theme1.xml><?xml version="1.0" encoding="utf-8"?>
<a:theme xmlns:a="http://schemas.openxmlformats.org/drawingml/2006/main" name="Atrium Windows">
  <a:themeElements>
    <a:clrScheme name="ReliaBilt Theme">
      <a:dk1>
        <a:srgbClr val="3C3D3C"/>
      </a:dk1>
      <a:lt1>
        <a:sysClr val="window" lastClr="FFFFFF"/>
      </a:lt1>
      <a:dk2>
        <a:srgbClr val="79172D"/>
      </a:dk2>
      <a:lt2>
        <a:srgbClr val="EADFBD"/>
      </a:lt2>
      <a:accent1>
        <a:srgbClr val="814417"/>
      </a:accent1>
      <a:accent2>
        <a:srgbClr val="8C6F43"/>
      </a:accent2>
      <a:accent3>
        <a:srgbClr val="353535"/>
      </a:accent3>
      <a:accent4>
        <a:srgbClr val="777877"/>
      </a:accent4>
      <a:accent5>
        <a:srgbClr val="F6F0DC"/>
      </a:accent5>
      <a:accent6>
        <a:srgbClr val="D9D4A9"/>
      </a:accent6>
      <a:hlink>
        <a:srgbClr val="8B5429"/>
      </a:hlink>
      <a:folHlink>
        <a:srgbClr val="80343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 wrap="none"/>
      <a:lstStyle>
        <a:defPPr marL="0" indent="3175" algn="l">
          <a:spcBef>
            <a:spcPct val="20000"/>
          </a:spcBef>
          <a:buFont typeface="Arial" charset="0"/>
          <a:buNone/>
          <a:defRPr sz="1000" b="1" kern="1000" spc="600" dirty="0">
            <a:solidFill>
              <a:schemeClr val="bg1"/>
            </a:solidFill>
            <a:latin typeface="+mn-lt"/>
            <a:cs typeface="+mn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10133</TotalTime>
  <Words>322</Words>
  <Application>Microsoft Macintosh PowerPoint</Application>
  <PresentationFormat>On-screen Show (4:3)</PresentationFormat>
  <Paragraphs>96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Century Gothic</vt:lpstr>
      <vt:lpstr>Times New Roman</vt:lpstr>
      <vt:lpstr>Wingdings</vt:lpstr>
      <vt:lpstr>ヒラギノ角ゴ Pro W3</vt:lpstr>
      <vt:lpstr>Atrium Windows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ReliaBilt E-Learn template</dc:title>
  <dc:subject>ReliaBilt</dc:subject>
  <dc:creator>James Albright</dc:creator>
  <cp:lastModifiedBy>Steven Huff</cp:lastModifiedBy>
  <cp:revision>192</cp:revision>
  <dcterms:created xsi:type="dcterms:W3CDTF">2015-06-01T22:48:17Z</dcterms:created>
  <dcterms:modified xsi:type="dcterms:W3CDTF">2016-11-07T16:51:59Z</dcterms:modified>
</cp:coreProperties>
</file>