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8"/>
  </p:notesMasterIdLst>
  <p:handoutMasterIdLst>
    <p:handoutMasterId r:id="rId19"/>
  </p:handoutMasterIdLst>
  <p:sldIdLst>
    <p:sldId id="268" r:id="rId2"/>
    <p:sldId id="310" r:id="rId3"/>
    <p:sldId id="337" r:id="rId4"/>
    <p:sldId id="313" r:id="rId5"/>
    <p:sldId id="320" r:id="rId6"/>
    <p:sldId id="315" r:id="rId7"/>
    <p:sldId id="317" r:id="rId8"/>
    <p:sldId id="319" r:id="rId9"/>
    <p:sldId id="314" r:id="rId10"/>
    <p:sldId id="321" r:id="rId11"/>
    <p:sldId id="328" r:id="rId12"/>
    <p:sldId id="345" r:id="rId13"/>
    <p:sldId id="324" r:id="rId14"/>
    <p:sldId id="325" r:id="rId15"/>
    <p:sldId id="326" r:id="rId16"/>
    <p:sldId id="323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545"/>
    <a:srgbClr val="924900"/>
    <a:srgbClr val="824100"/>
    <a:srgbClr val="CC3300"/>
    <a:srgbClr val="CC6600"/>
    <a:srgbClr val="777777"/>
    <a:srgbClr val="800000"/>
    <a:srgbClr val="990000"/>
    <a:srgbClr val="993366"/>
    <a:srgbClr val="004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4"/>
  </p:normalViewPr>
  <p:slideViewPr>
    <p:cSldViewPr snapToObjects="1" showGuides="1">
      <p:cViewPr>
        <p:scale>
          <a:sx n="94" d="100"/>
          <a:sy n="94" d="100"/>
        </p:scale>
        <p:origin x="1696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C667F4-163C-4798-A5F1-C0BADA4ED92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4A7C2A-0878-4AFC-86EC-CDBC0D184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98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1CF36D-993B-48F6-A1DD-28BCFA63F4A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035378-0011-4610-AE60-383F6FF60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922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3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4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9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5" r:id="rId2"/>
    <p:sldLayoutId id="21474837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atrium-patio-doors-brochure-pdf/" TargetMode="External"/><Relationship Id="rId8" Type="http://schemas.openxmlformats.org/officeDocument/2006/relationships/image" Target="../media/image20.png"/><Relationship Id="rId9" Type="http://schemas.openxmlformats.org/officeDocument/2006/relationships/image" Target="../media/image12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hyperlink" Target="http://marketing.atrium.com/wpfb-file/atrium-limited-window-and-door-pdf/" TargetMode="External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series-312-sliding-patio-door-pdf-2/" TargetMode="External"/><Relationship Id="rId8" Type="http://schemas.openxmlformats.org/officeDocument/2006/relationships/image" Target="../media/image21.png"/><Relationship Id="rId9" Type="http://schemas.openxmlformats.org/officeDocument/2006/relationships/hyperlink" Target="http://marketing.atrium.com/wpfb-file/atrium-series-312-pdf/" TargetMode="External"/><Relationship Id="rId10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atrium-patio-doors-brochure-pdf/" TargetMode="External"/><Relationship Id="rId8" Type="http://schemas.openxmlformats.org/officeDocument/2006/relationships/image" Target="../media/image20.png"/><Relationship Id="rId9" Type="http://schemas.openxmlformats.org/officeDocument/2006/relationships/image" Target="../media/image12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hyperlink" Target="http://marketing.atrium.com/wpfb-file/atrium-limited-window-and-door-pdf/" TargetMode="External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series-311-sliding-patio-door-pdf-2/" TargetMode="External"/><Relationship Id="rId8" Type="http://schemas.openxmlformats.org/officeDocument/2006/relationships/image" Target="../media/image27.png"/><Relationship Id="rId9" Type="http://schemas.openxmlformats.org/officeDocument/2006/relationships/hyperlink" Target="http://marketing.atrium.com/wpfb-file/atrium-series-311-pdf/" TargetMode="External"/><Relationship Id="rId1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" TargetMode="External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slide" Target="slide4.xml"/><Relationship Id="rId8" Type="http://schemas.openxmlformats.org/officeDocument/2006/relationships/slide" Target="slide8.xml"/><Relationship Id="rId9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atrium-patio-doors-brochure-pdf/" TargetMode="External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atrium-series-332-pdf/" TargetMode="External"/><Relationship Id="rId8" Type="http://schemas.openxmlformats.org/officeDocument/2006/relationships/image" Target="../media/image15.png"/><Relationship Id="rId9" Type="http://schemas.openxmlformats.org/officeDocument/2006/relationships/hyperlink" Target="http://marketing.atrium.com/wpfb-file/atrium-limited-window-and-door-pdf/" TargetMode="External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60897"/>
            <a:ext cx="9144000" cy="6097103"/>
          </a:xfrm>
          <a:prstGeom prst="rect">
            <a:avLst/>
          </a:prstGeom>
          <a:gradFill flip="none" rotWithShape="1">
            <a:gsLst>
              <a:gs pos="25000">
                <a:srgbClr val="004F26">
                  <a:alpha val="90000"/>
                </a:srgbClr>
              </a:gs>
              <a:gs pos="5000">
                <a:srgbClr val="004F26">
                  <a:alpha val="0"/>
                </a:srgbClr>
              </a:gs>
              <a:gs pos="100000">
                <a:srgbClr val="004F2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146304"/>
            <a:ext cx="27137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5454650" y="1505528"/>
            <a:ext cx="3556000" cy="433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6813993" y="1201579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265" y="1474833"/>
            <a:ext cx="3683340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8" y="1479913"/>
            <a:ext cx="5104812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-28281" y="1389888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-28281" y="5724144"/>
            <a:ext cx="9189720" cy="137160"/>
          </a:xfrm>
          <a:prstGeom prst="roundRect">
            <a:avLst/>
          </a:prstGeom>
          <a:gradFill flip="none" rotWithShape="1">
            <a:gsLst>
              <a:gs pos="54000">
                <a:srgbClr val="D9D4A9"/>
              </a:gs>
              <a:gs pos="92000">
                <a:srgbClr val="D9D4A9"/>
              </a:gs>
              <a:gs pos="9000">
                <a:srgbClr val="004F26"/>
              </a:gs>
              <a:gs pos="0">
                <a:srgbClr val="D9D4A9"/>
              </a:gs>
              <a:gs pos="100000">
                <a:srgbClr val="004F2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6"/>
          <p:cNvSpPr txBox="1">
            <a:spLocks/>
          </p:cNvSpPr>
          <p:nvPr/>
        </p:nvSpPr>
        <p:spPr bwMode="auto">
          <a:xfrm>
            <a:off x="76200" y="6057900"/>
            <a:ext cx="8991600" cy="473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spc="7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ATRIUM’S SLIDING PATIO DOOR OFFERING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spc="7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FOR NEW CONSTRUCTION &amp; REPLACEMENT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312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762000" y="2590800"/>
            <a:ext cx="35814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brochure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7170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400" y="1463040"/>
            <a:ext cx="2147022" cy="2743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9886" y="1828800"/>
            <a:ext cx="286015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4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2971800"/>
            <a:ext cx="2083443" cy="2743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43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312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8194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1600200"/>
            <a:ext cx="283386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" y="1828800"/>
            <a:ext cx="319590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 bwMode="auto">
          <a:xfrm>
            <a:off x="3749040" y="4297680"/>
            <a:ext cx="201168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84632" y="5769864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feature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5943600" y="510540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technical data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27" name="Picture 3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5" t="11659" r="30001" b="7511"/>
          <a:stretch/>
        </p:blipFill>
        <p:spPr bwMode="auto">
          <a:xfrm>
            <a:off x="3675352" y="1847654"/>
            <a:ext cx="208756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37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53988" y="689777"/>
            <a:ext cx="8837612" cy="13716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5000">
                <a:srgbClr val="999545">
                  <a:alpha val="76000"/>
                </a:srgbClr>
              </a:gs>
              <a:gs pos="10000">
                <a:srgbClr val="999545">
                  <a:alpha val="0"/>
                </a:srgbClr>
              </a:gs>
              <a:gs pos="100000">
                <a:srgbClr val="999545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91440" anchor="b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>Blinds Between The Glass </a:t>
            </a:r>
            <a:r>
              <a:rPr lang="en-US" sz="2000" b="1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>(BBG)</a:t>
            </a:r>
            <a:endParaRPr lang="en-US" sz="2800" b="1" u="sng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indent="3175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i="1" dirty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vailable with 312 &amp; 332 in 6068 doors</a:t>
            </a:r>
            <a:endParaRPr lang="en-US" sz="2000" i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038600" y="5823129"/>
            <a:ext cx="47244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BBG Option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2800" y="2209800"/>
            <a:ext cx="304760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 bwMode="auto">
          <a:xfrm>
            <a:off x="304800" y="2133600"/>
            <a:ext cx="3200400" cy="44958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0" tIns="0" rIns="0" bIns="0"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Sealed between</a:t>
            </a:r>
            <a:b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the glass, the blinds</a:t>
            </a:r>
            <a:b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control light</a:t>
            </a:r>
            <a:b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and privacy. </a:t>
            </a:r>
          </a:p>
          <a:p>
            <a:pPr indent="3175"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Available in white,</a:t>
            </a:r>
            <a:b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interior and exterior</a:t>
            </a:r>
            <a:b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laminates.</a:t>
            </a:r>
          </a:p>
          <a:p>
            <a:pPr indent="3175"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Blinds, operators</a:t>
            </a:r>
            <a:b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and glass panels</a:t>
            </a:r>
            <a:b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available in white only.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5049" y="2281490"/>
            <a:ext cx="2391774" cy="3055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28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4764" y="822960"/>
            <a:ext cx="5598164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trium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trium_window_logo_green_scre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9456" y="5259387"/>
            <a:ext cx="839354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sz="28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riced right </a:t>
            </a:r>
            <a:r>
              <a:rPr lang="en-US" sz="2800" kern="1000" spc="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looks </a:t>
            </a:r>
            <a:r>
              <a:rPr lang="en-US" sz="28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great…</a:t>
            </a: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311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392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648200" y="914400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>
                  <a:alpha val="34000"/>
                </a:srgbClr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Field Reversible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Sliding panel and meeting rail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reinforced with roll-formed steel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Aluminum track for movable panel 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Interlocking panels prevent air infiltration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White enameled handle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with non-keyed lock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Limited Lifetime Warranty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Low-E Glass, Low-E/Argon Glass,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Ultra Low-E/Argon Glass,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flat or contoured grid and extruded screen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are also available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311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05719" y="142748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03520" y="216408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303520" y="262082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303520" y="308818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303520" y="3811016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03520" y="427736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" y="1143000"/>
            <a:ext cx="4724899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scene3d>
            <a:camera prst="perspectiveContrastingLeftFacing" fov="3000000">
              <a:rot lat="252000" lon="19548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76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311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762000" y="2590800"/>
            <a:ext cx="35814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brochure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22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400" y="1463040"/>
            <a:ext cx="214702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9886" y="1828800"/>
            <a:ext cx="286015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4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2971800"/>
            <a:ext cx="208344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67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311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9218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1600200"/>
            <a:ext cx="284191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" y="1828800"/>
            <a:ext cx="316646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 bwMode="auto">
          <a:xfrm>
            <a:off x="3749040" y="4297680"/>
            <a:ext cx="201168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84632" y="5769864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feature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5943600" y="510540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technical data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27" name="Picture 3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5" t="11659" r="30001" b="7511"/>
          <a:stretch/>
        </p:blipFill>
        <p:spPr bwMode="auto">
          <a:xfrm>
            <a:off x="3675352" y="1847654"/>
            <a:ext cx="208756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19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5436" y="2286000"/>
            <a:ext cx="4105564" cy="4103252"/>
          </a:xfrm>
          <a:prstGeom prst="rect">
            <a:avLst/>
          </a:prstGeom>
        </p:spPr>
        <p:txBody>
          <a:bodyPr rIns="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For easy to use marketing collateral with Series specific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information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see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our media site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i="1" u="sng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marketing.viewpoint-windows.com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the following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slides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provide you with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links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specific </a:t>
            </a: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assets</a:t>
            </a:r>
            <a:b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your convenience.</a:t>
            </a:r>
          </a:p>
        </p:txBody>
      </p:sp>
      <p:sp>
        <p:nvSpPr>
          <p:cNvPr id="15" name="Rounded Rectangle 14">
            <a:hlinkClick r:id="rId7"/>
          </p:cNvPr>
          <p:cNvSpPr/>
          <p:nvPr/>
        </p:nvSpPr>
        <p:spPr bwMode="auto">
          <a:xfrm>
            <a:off x="219364" y="4154745"/>
            <a:ext cx="4114800" cy="365760"/>
          </a:xfrm>
          <a:prstGeom prst="roundRect">
            <a:avLst>
              <a:gd name="adj" fmla="val 31317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2286000" algn="r"/>
              </a:tabLst>
            </a:pP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Atrium Media Website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2057400"/>
            <a:ext cx="4572000" cy="307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43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 bwMode="auto">
          <a:xfrm>
            <a:off x="457200" y="3063240"/>
            <a:ext cx="8229600" cy="1005840"/>
          </a:xfrm>
          <a:prstGeom prst="roundRect">
            <a:avLst>
              <a:gd name="adj" fmla="val 21213"/>
            </a:avLst>
          </a:prstGeom>
          <a:solidFill>
            <a:srgbClr val="9995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24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Series </a:t>
            </a:r>
            <a:r>
              <a:rPr lang="en-US" sz="2400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332</a:t>
            </a:r>
            <a:endParaRPr lang="en-US" sz="1400" i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Our Top-of-the-Line vinyl sliding patio door features a DP 50 rating, is available in 8’0” heights</a:t>
            </a:r>
            <a:b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and is field reversilble and options abound including snap-in brick mould and a foot bolt lock </a:t>
            </a:r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 bwMode="auto">
          <a:xfrm>
            <a:off x="457200" y="4251960"/>
            <a:ext cx="8229600" cy="1005840"/>
          </a:xfrm>
          <a:prstGeom prst="roundRect">
            <a:avLst>
              <a:gd name="adj" fmla="val 21399"/>
            </a:avLst>
          </a:prstGeom>
          <a:solidFill>
            <a:srgbClr val="9995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24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Series </a:t>
            </a:r>
            <a:r>
              <a:rPr lang="en-US" sz="2400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312</a:t>
            </a:r>
            <a:endParaRPr lang="en-US" sz="2400" i="1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Our vinyl sliding door is available in 6’8” height up to 12’ wide, deluxe color match hardware</a:t>
            </a:r>
            <a:b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screen come standard.  Optional bronze exterior laminate and 8 exterior painted colors are available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65100" y="1955542"/>
            <a:ext cx="878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Atrium’s Sliding Patio Door</a:t>
            </a:r>
            <a:br>
              <a:rPr lang="en-US" sz="32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32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Offering</a:t>
            </a:r>
            <a:endParaRPr lang="en-US" sz="3200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 bwMode="auto">
          <a:xfrm>
            <a:off x="457200" y="5441140"/>
            <a:ext cx="8229600" cy="1005840"/>
          </a:xfrm>
          <a:prstGeom prst="roundRect">
            <a:avLst>
              <a:gd name="adj" fmla="val 21399"/>
            </a:avLst>
          </a:prstGeom>
          <a:solidFill>
            <a:srgbClr val="999545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2400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Series </a:t>
            </a:r>
            <a:r>
              <a:rPr lang="en-US" sz="2400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311</a:t>
            </a:r>
            <a:endParaRPr lang="en-US" sz="2400" i="1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600"/>
              </a:spcAft>
              <a:tabLst>
                <a:tab pos="3887788" algn="r"/>
              </a:tabLst>
            </a:pP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Our economically priced, entry level vinyl sliding patio door is available in white,</a:t>
            </a:r>
            <a:b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is field reversible and has grid, glass and screen options</a:t>
            </a:r>
          </a:p>
        </p:txBody>
      </p:sp>
    </p:spTree>
    <p:extLst>
      <p:ext uri="{BB962C8B-B14F-4D97-AF65-F5344CB8AC3E}">
        <p14:creationId xmlns:p14="http://schemas.microsoft.com/office/powerpoint/2010/main" val="3150187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69456" y="5259387"/>
            <a:ext cx="839354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800" kern="1000" spc="600" dirty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US" sz="28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he </a:t>
            </a:r>
            <a:r>
              <a:rPr lang="en-US" sz="2800" kern="1000" spc="600" dirty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BEST of our </a:t>
            </a:r>
            <a:r>
              <a:rPr lang="en-US" sz="28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patio door offerings…</a:t>
            </a: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332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7443" y="822960"/>
            <a:ext cx="5448992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966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648200" y="914400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>
                  <a:alpha val="34000"/>
                </a:srgbClr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Available in 8’0” heights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DP 50 rating great for coastal applications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Field reversible (6’8” height only)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Available in 6’8” height up to 12’ wide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Deluxe color match hardware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Custom Sizes Available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Limited Lifetime Warranty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Ultra Low-E/Argon Glass, brushed nickel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or brass handles, contoured or flat grid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and simulated divided lite grid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among the many options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311910" y="1420092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03520" y="189576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34000" y="2371436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334000" y="284710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34000" y="333488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9080" y="3791528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332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334000" y="427006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408544"/>
            <a:ext cx="432159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scene3d>
            <a:camera prst="perspectiveContrastingLeftFacing" fov="3000000">
              <a:rot lat="252000" lon="19548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8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332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762000" y="2590800"/>
            <a:ext cx="35814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brochure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5122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9886" y="1828800"/>
            <a:ext cx="286015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1548" y="1466654"/>
            <a:ext cx="212202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2971800"/>
            <a:ext cx="208344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08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332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6146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" y="1828800"/>
            <a:ext cx="315102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5" t="11659" r="30001" b="7511"/>
          <a:stretch/>
        </p:blipFill>
        <p:spPr bwMode="auto">
          <a:xfrm>
            <a:off x="3675352" y="1847654"/>
            <a:ext cx="208756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3749040" y="4297680"/>
            <a:ext cx="201168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warranty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84632" y="5769864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feature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943600" y="5105400"/>
            <a:ext cx="2971800" cy="762000"/>
          </a:xfrm>
          <a:prstGeom prst="roundRect">
            <a:avLst>
              <a:gd name="adj" fmla="val 677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ctr" anchorCtr="0">
            <a:noAutofit/>
          </a:bodyPr>
          <a:lstStyle/>
          <a:p>
            <a:pPr indent="3175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technical data sheet</a:t>
            </a:r>
            <a:b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</a:b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1478" y="1910257"/>
            <a:ext cx="2514600" cy="322054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4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9456" y="5259387"/>
            <a:ext cx="839354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800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Great Value and Great Price…</a:t>
            </a: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312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4573" y="822960"/>
            <a:ext cx="6101473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07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6200" y="632460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* see brochure for full details</a:t>
            </a:r>
            <a:endParaRPr lang="en-US" sz="1400" i="1" kern="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648200" y="914400"/>
            <a:ext cx="4343400" cy="5715000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2000">
                <a:srgbClr val="999545">
                  <a:alpha val="34000"/>
                </a:srgbClr>
              </a:gs>
              <a:gs pos="0">
                <a:srgbClr val="999545">
                  <a:alpha val="0"/>
                </a:srgbClr>
              </a:gs>
              <a:gs pos="100000">
                <a:srgbClr val="999545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0" anchor="t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Field reversible (6’8” height only)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Available in 6’8” height up to 12’ wide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Deluxe color match hardware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Custom Sizes Available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Limited Lifetime Warranty</a:t>
            </a:r>
          </a:p>
          <a:p>
            <a:pPr indent="3175" algn="ctr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Ultra Low-E/Argon Glass, brushed nickel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or brass handles, contoured or flat grid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and  simulated divided lite grid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among the many options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43400" y="5823129"/>
            <a:ext cx="4419600" cy="7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b="1" u="sng" kern="1000" spc="60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 charset="-128"/>
              </a:rPr>
              <a:t>Series </a:t>
            </a:r>
            <a:r>
              <a:rPr lang="en-US" sz="4400" b="1" i="1" kern="1000" spc="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312</a:t>
            </a:r>
            <a:endParaRPr lang="en-US" sz="4400" b="1" i="1" kern="1000" spc="600" dirty="0">
              <a:solidFill>
                <a:schemeClr val="bg1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0952" y="142748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330952" y="1905000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330952" y="238298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30952" y="285034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330952" y="3317704"/>
            <a:ext cx="2971800" cy="54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295400"/>
            <a:ext cx="4245764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scene3d>
            <a:camera prst="perspectiveContrastingLeftFacing" fov="3000000">
              <a:rot lat="252000" lon="1971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42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d3105a46b64be443d45df541d7b58d4990c3"/>
</p:tagLst>
</file>

<file path=ppt/theme/theme1.xml><?xml version="1.0" encoding="utf-8"?>
<a:theme xmlns:a="http://schemas.openxmlformats.org/drawingml/2006/main" name="Atrium Windows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10133</TotalTime>
  <Words>322</Words>
  <Application>Microsoft Macintosh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ヒラギノ角ゴ Pro W3</vt:lpstr>
      <vt:lpstr>Atrium Windows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ReliaBilt E-Learn template</dc:title>
  <dc:subject>ReliaBilt</dc:subject>
  <dc:creator>James Albright</dc:creator>
  <cp:lastModifiedBy>Steven Huff</cp:lastModifiedBy>
  <cp:revision>192</cp:revision>
  <dcterms:created xsi:type="dcterms:W3CDTF">2015-06-01T22:48:17Z</dcterms:created>
  <dcterms:modified xsi:type="dcterms:W3CDTF">2016-11-07T16:51:59Z</dcterms:modified>
</cp:coreProperties>
</file>