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6" r:id="rId3"/>
  </p:sldMasterIdLst>
  <p:notesMasterIdLst>
    <p:notesMasterId r:id="rId38"/>
  </p:notesMasterIdLst>
  <p:handoutMasterIdLst>
    <p:handoutMasterId r:id="rId39"/>
  </p:handoutMasterIdLst>
  <p:sldIdLst>
    <p:sldId id="1212" r:id="rId4"/>
    <p:sldId id="1202" r:id="rId5"/>
    <p:sldId id="1252" r:id="rId6"/>
    <p:sldId id="1272" r:id="rId7"/>
    <p:sldId id="1217" r:id="rId8"/>
    <p:sldId id="1227" r:id="rId9"/>
    <p:sldId id="1280" r:id="rId10"/>
    <p:sldId id="1222" r:id="rId11"/>
    <p:sldId id="1228" r:id="rId12"/>
    <p:sldId id="1215" r:id="rId13"/>
    <p:sldId id="1218" r:id="rId14"/>
    <p:sldId id="1281" r:id="rId15"/>
    <p:sldId id="1273" r:id="rId16"/>
    <p:sldId id="1216" r:id="rId17"/>
    <p:sldId id="1220" r:id="rId18"/>
    <p:sldId id="1282" r:id="rId19"/>
    <p:sldId id="1276" r:id="rId20"/>
    <p:sldId id="1232" r:id="rId21"/>
    <p:sldId id="1254" r:id="rId22"/>
    <p:sldId id="1283" r:id="rId23"/>
    <p:sldId id="1278" r:id="rId24"/>
    <p:sldId id="1257" r:id="rId25"/>
    <p:sldId id="1271" r:id="rId26"/>
    <p:sldId id="1279" r:id="rId27"/>
    <p:sldId id="1261" r:id="rId28"/>
    <p:sldId id="1262" r:id="rId29"/>
    <p:sldId id="1263" r:id="rId30"/>
    <p:sldId id="1264" r:id="rId31"/>
    <p:sldId id="1265" r:id="rId32"/>
    <p:sldId id="1266" r:id="rId33"/>
    <p:sldId id="1267" r:id="rId34"/>
    <p:sldId id="1268" r:id="rId35"/>
    <p:sldId id="1269" r:id="rId36"/>
    <p:sldId id="1270" r:id="rId37"/>
  </p:sldIdLst>
  <p:sldSz cx="9144000" cy="6858000" type="screen4x3"/>
  <p:notesSz cx="7023100" cy="9309100"/>
  <p:custDataLst>
    <p:tags r:id="rId4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545"/>
    <a:srgbClr val="004688"/>
    <a:srgbClr val="008080"/>
    <a:srgbClr val="996600"/>
    <a:srgbClr val="266095"/>
    <a:srgbClr val="006600"/>
    <a:srgbClr val="4D4D4D"/>
    <a:srgbClr val="8DC6E1"/>
    <a:srgbClr val="000099"/>
    <a:srgbClr val="00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274" autoAdjust="0"/>
  </p:normalViewPr>
  <p:slideViewPr>
    <p:cSldViewPr>
      <p:cViewPr varScale="1">
        <p:scale>
          <a:sx n="123" d="100"/>
          <a:sy n="123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52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7F894-2585-4E4C-9AF6-C4FCABA30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7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2775"/>
            <a:ext cx="56197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7A257E-F1B0-472C-A63B-DA9A1FED1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7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397A-FE5E-4C14-90DC-5F8015A0E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32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9F58-BB86-4087-98FA-35C1957D8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07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52400"/>
            <a:ext cx="19621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340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C0E32-57C7-4654-84D1-884E0B357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524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3CB9-5A63-4DEE-83DB-34D32FB2F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20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0"/>
            <a:ext cx="7848600" cy="59436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FB1D-E579-4B73-A7E8-6978409CE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526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115-08D9-46AF-9337-9066E0248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7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10AD-AAE9-459F-87BE-E682868C6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89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F65F-4E45-4B5F-89D1-60FC5D8E3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92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6B02-DDCF-4EF9-9F67-5DE55917D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6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EEFF-7047-4305-BA2A-451982656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741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397A-FE5E-4C14-90DC-5F8015A0E6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65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AC22-ECD1-441F-BD41-0DADA1586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1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AC22-ECD1-441F-BD41-0DADA1586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03F-EC2D-4CE8-AFF8-22BC6D208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040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2D59-C565-462A-BD5C-94B1AA3B7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48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0BBC-3BB5-43FA-ABDC-CA8CEB699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88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100B-2EBD-43D6-8EB4-C50E10CF1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339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B6F8-7AB3-4A2B-8E50-DE863493EA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F954-8EA7-497B-9717-8F6FD915C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9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C9BB-E680-4483-8DA2-2A325F4B7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394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9F58-BB86-4087-98FA-35C1957D8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75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52400"/>
            <a:ext cx="19621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340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C0E32-57C7-4654-84D1-884E0B357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468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03F-EC2D-4CE8-AFF8-22BC6D208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13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3CB9-5A63-4DEE-83DB-34D32FB2F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325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0"/>
            <a:ext cx="7848600" cy="59436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FB1D-E579-4B73-A7E8-6978409CE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39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115-08D9-46AF-9337-9066E0248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43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10AD-AAE9-459F-87BE-E682868C6B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091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F65F-4E45-4B5F-89D1-60FC5D8E3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6606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6B02-DDCF-4EF9-9F67-5DE55917D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871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EEFF-7047-4305-BA2A-451982656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01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397A-FE5E-4C14-90DC-5F8015A0E6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148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AC22-ECD1-441F-BD41-0DADA1586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2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03F-EC2D-4CE8-AFF8-22BC6D208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42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2D59-C565-462A-BD5C-94B1AA3B7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431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2D59-C565-462A-BD5C-94B1AA3B7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07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0BBC-3BB5-43FA-ABDC-CA8CEB699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40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100B-2EBD-43D6-8EB4-C50E10CF1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52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B6F8-7AB3-4A2B-8E50-DE863493EA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F954-8EA7-497B-9717-8F6FD915C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58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C9BB-E680-4483-8DA2-2A325F4B7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17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9F58-BB86-4087-98FA-35C1957D8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8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52400"/>
            <a:ext cx="19621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34050" cy="59436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C0E32-57C7-4654-84D1-884E0B357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9449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3CB9-5A63-4DEE-83DB-34D32FB2F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03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0"/>
            <a:ext cx="7848600" cy="59436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FB1D-E579-4B73-A7E8-6978409CE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85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0BBC-3BB5-43FA-ABDC-CA8CEB699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7424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115-08D9-46AF-9337-9066E0248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493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10AD-AAE9-459F-87BE-E682868C6B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48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F65F-4E45-4B5F-89D1-60FC5D8E3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732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6B02-DDCF-4EF9-9F67-5DE55917D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4863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EEFF-7047-4305-BA2A-451982656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68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100B-2EBD-43D6-8EB4-C50E10CF1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99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B6F8-7AB3-4A2B-8E50-DE863493E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F954-8EA7-497B-9717-8F6FD915C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186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C9BB-E680-4483-8DA2-2A325F4B7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017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4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C92D7A5-62D7-4CBF-85C2-8958379F3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68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688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688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468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C92D7A5-62D7-4CBF-85C2-8958379F38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468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68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688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688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468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C92D7A5-62D7-4CBF-85C2-8958379F38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468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68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688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688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6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all-inclusive-replacement-brochure-pdf/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series-8700-pdf/" TargetMode="Externa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series-8700-dh-and-slider-pdf-2/" TargetMode="External"/><Relationship Id="rId8" Type="http://schemas.openxmlformats.org/officeDocument/2006/relationships/image" Target="../media/image25.png"/><Relationship Id="rId9" Type="http://schemas.openxmlformats.org/officeDocument/2006/relationships/hyperlink" Target="http://marketing.atrium.com/wpfb-file/atrium-series-8700-slider-pdf/" TargetMode="External"/><Relationship Id="rId10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all-inclusive-replacement-brochure-pdf/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series-8300-dh-and-slider-pdf-2/" TargetMode="External"/><Relationship Id="rId8" Type="http://schemas.openxmlformats.org/officeDocument/2006/relationships/image" Target="../media/image29.png"/><Relationship Id="rId9" Type="http://schemas.openxmlformats.org/officeDocument/2006/relationships/hyperlink" Target="http://marketing.atrium.com/wpfb-file/atrium-series-8050-8100-and-8300-pdf/" TargetMode="External"/><Relationship Id="rId10" Type="http://schemas.openxmlformats.org/officeDocument/2006/relationships/image" Target="../media/image19.png"/><Relationship Id="rId11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marketing.atrium.com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all-inclusive-replacement-brochure-pdf/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series-8050-8100-and-8300-pdf/" TargetMode="Externa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series-8100-sh-and-slider-pdf-2/" TargetMode="External"/><Relationship Id="rId8" Type="http://schemas.openxmlformats.org/officeDocument/2006/relationships/image" Target="../media/image33.png"/><Relationship Id="rId9" Type="http://schemas.openxmlformats.org/officeDocument/2006/relationships/hyperlink" Target="http://marketing.atrium.com/wpfb-file/atrium-series-8100-slider-pdf/" TargetMode="External"/><Relationship Id="rId10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series-8050-8100-and-8300-pdf/" TargetMode="Externa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series-8050-slider-pdf/" TargetMode="External"/><Relationship Id="rId8" Type="http://schemas.openxmlformats.org/officeDocument/2006/relationships/image" Target="../media/image37.png"/><Relationship Id="rId9" Type="http://schemas.openxmlformats.org/officeDocument/2006/relationships/hyperlink" Target="http://marketing.atrium.com/wpfb-file/series-8050-sliders-pdf/" TargetMode="External"/><Relationship Id="rId10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slide" Target="slide26.xml"/><Relationship Id="rId8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slide" Target="slide5.xml"/><Relationship Id="rId8" Type="http://schemas.openxmlformats.org/officeDocument/2006/relationships/slide" Target="slide10.xml"/><Relationship Id="rId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slide" Target="slide18.xml"/><Relationship Id="rId8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all-inclusive-replacement-brochure-pdf/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series-8900-pdf/" TargetMode="Externa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series-8900-slider-pdf/" TargetMode="External"/><Relationship Id="rId8" Type="http://schemas.openxmlformats.org/officeDocument/2006/relationships/image" Target="../media/image17.png"/><Relationship Id="rId9" Type="http://schemas.openxmlformats.org/officeDocument/2006/relationships/hyperlink" Target="http://marketing.atrium.com/wpfb-file/series-8900-dh-and-slider-pdf-2/" TargetMode="External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800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ATRIUM’S </a:t>
            </a:r>
            <a:r>
              <a:rPr lang="en-US" sz="18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REPLACEMENT</a:t>
            </a:r>
            <a:br>
              <a:rPr lang="en-US" sz="18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</a:br>
            <a:r>
              <a:rPr lang="en-US" sz="18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SLIDER WINDOW </a:t>
            </a:r>
            <a:r>
              <a:rPr lang="en-US" sz="1800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OFFERING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1800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 GOOD INVESTMENT</a:t>
            </a:r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84" y="1473201"/>
            <a:ext cx="3500328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3481" y="1457960"/>
            <a:ext cx="5297170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4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Great Value and Great Price…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8700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602" y="822960"/>
            <a:ext cx="5523617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26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823129"/>
            <a:ext cx="8393544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8700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2000" y="929640"/>
            <a:ext cx="4343400" cy="557784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for enhanced thermal efficiency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25 Year Glass Breakage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 – standard (lifetime optional)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Tandem Rollers Ride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Easily</a:t>
            </a:r>
            <a:b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along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Friction Free Glide Channel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Available in ¼, ½, ¼ Configurations Available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DP 30 Rating  (window size tested 78” x 48”)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Extruded Full Screen with Lifetime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b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(on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2-lite sliders)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Ultra Low-E Glass with Argon Gas,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flat, contoured and SDL grids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are also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5719" y="167279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23899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309833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358371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03520" y="405938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0200"/>
            <a:ext cx="4800600" cy="399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3347" y="4648200"/>
            <a:ext cx="199245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5303520" y="474804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8700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904" y="1380744"/>
            <a:ext cx="1758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280" y="2971800"/>
            <a:ext cx="211281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2280" y="1097280"/>
            <a:ext cx="2134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008" y="1828800"/>
            <a:ext cx="2840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533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8700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614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600200"/>
            <a:ext cx="283386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5372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60" t="10000" r="33701" b="7630"/>
          <a:stretch/>
        </p:blipFill>
        <p:spPr bwMode="auto">
          <a:xfrm>
            <a:off x="3840480" y="1828800"/>
            <a:ext cx="16539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3703320" y="42722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82880" y="5770880"/>
            <a:ext cx="32766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7150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381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riced right and looks </a:t>
            </a: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reat…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720" y="822960"/>
            <a:ext cx="6245307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45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823129"/>
            <a:ext cx="8393544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57784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for enhanced thermal efficiency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Transferable Limited Lifetime Warranty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Tandem Rollers Ride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Easily</a:t>
            </a:r>
            <a:b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along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Friction Free Glide Channel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Extruded Half Screen with Lifetime Warranty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Available in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1/4, 1/2, 1/4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1/3, 1/3, 1/3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 Configurations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DP 40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Rating (window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size tested 78” x 48”)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Ultra Low-E Glass with Argon Gas,</a:t>
            </a:r>
            <a:b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flat and contoured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grids,  almond vinyl color and 8 painted exterior colors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are also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5719" y="167695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21336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284942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33343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03520" y="404146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03520" y="45356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91" y="1143000"/>
            <a:ext cx="3478607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71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3347" y="4648200"/>
            <a:ext cx="199245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09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904" y="1380744"/>
            <a:ext cx="175821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280" y="2971800"/>
            <a:ext cx="211279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993" y="1097280"/>
            <a:ext cx="213408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008" y="1828800"/>
            <a:ext cx="284080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15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8300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8195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600200"/>
            <a:ext cx="284191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60" t="10000" r="33701" b="7630"/>
          <a:stretch/>
        </p:blipFill>
        <p:spPr bwMode="auto">
          <a:xfrm>
            <a:off x="3840480" y="1828800"/>
            <a:ext cx="16539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3703320" y="42722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82880" y="5770880"/>
            <a:ext cx="32766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7150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914945"/>
            <a:ext cx="2986088" cy="3908184"/>
          </a:xfrm>
          <a:prstGeom prst="rect">
            <a:avLst/>
          </a:prstGeom>
          <a:noFill/>
          <a:ln>
            <a:noFill/>
          </a:ln>
          <a:effectLst>
            <a:outerShdw blurRad="292100" dist="139700" dir="2400000" algn="t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46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or Quality &amp; Value choose our…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8100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958" y="822960"/>
            <a:ext cx="565698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54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Tandem Rollers Ride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Easily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along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Friction Free Glide Channel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Factory applied wrap-around foam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Beveled exterior frame and sash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Transferable limited lifetime warranty with Lifetime glass breakage warranty optional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Half Screen Standard with Lifetime Warranty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in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1/4, 1/2, 1/4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1/3, 1/3, 1/3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Configurations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glass, Low-E glass with argon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gas,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Ultra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flat and contoured grids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among the many options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3520" y="168147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213913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262173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33343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03520" y="383216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8100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03520" y="452637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219200"/>
            <a:ext cx="450240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71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5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1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85436" y="2286000"/>
            <a:ext cx="4105564" cy="4103252"/>
          </a:xfrm>
          <a:prstGeom prst="rect">
            <a:avLst/>
          </a:prstGeom>
        </p:spPr>
        <p:txBody>
          <a:bodyPr rIns="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For easy to use marketing collateral with Series 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information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our media site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marketing.lbpwindows.com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following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slides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provide you with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links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assets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convenience.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728" y="2057400"/>
            <a:ext cx="4572000" cy="307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>
            <a:hlinkClick r:id="rId8"/>
          </p:cNvPr>
          <p:cNvSpPr/>
          <p:nvPr/>
        </p:nvSpPr>
        <p:spPr bwMode="auto">
          <a:xfrm>
            <a:off x="391160" y="4154745"/>
            <a:ext cx="3657600" cy="36576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Media Website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2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8100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904" y="1380744"/>
            <a:ext cx="1758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280" y="2971800"/>
            <a:ext cx="211281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2280" y="1097280"/>
            <a:ext cx="2134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008" y="1828800"/>
            <a:ext cx="2840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02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8100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024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600200"/>
            <a:ext cx="282585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7856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4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60" t="10000" r="33701" b="7630"/>
          <a:stretch/>
        </p:blipFill>
        <p:spPr bwMode="auto">
          <a:xfrm>
            <a:off x="3840480" y="1828800"/>
            <a:ext cx="16539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 bwMode="auto">
          <a:xfrm>
            <a:off x="3703320" y="42722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82880" y="5770880"/>
            <a:ext cx="32766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7150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644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priced right and looks great…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8050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240" y="822960"/>
            <a:ext cx="808952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48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" y="1325880"/>
            <a:ext cx="403700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71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trium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trium_window_logo_green_sc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Removable Sash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Sweep Lock Helps Provide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 Weather-Tight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Seal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Transferable limited lifetime warranty with Lifetime Glass Breakage warranty optional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in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1/4, 1/2, 1/4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1/3, 1/3, 1/3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Configuration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DP Rating 25 (window size tested 72” x 48”)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Ultra Low-E Glass with Argon Gas,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flat and contoured grids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also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3520" y="14293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19050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261158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333664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03520" y="381923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8050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452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8050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126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6919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600200"/>
            <a:ext cx="275869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60" t="10000" r="33701" b="7630"/>
          <a:stretch/>
        </p:blipFill>
        <p:spPr bwMode="auto">
          <a:xfrm>
            <a:off x="3840480" y="1828800"/>
            <a:ext cx="16539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3703320" y="42722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182880" y="5770880"/>
            <a:ext cx="32766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57150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902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188720"/>
          </a:xfrm>
          <a:prstGeom prst="roundRect">
            <a:avLst>
              <a:gd name="adj" fmla="val 21213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20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Casement, Awning &amp; Hopper</a:t>
            </a: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Casement and awning windows crank open to the outside.  The Casement window opens a full 90 degrees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 casement windows are a popular option over a kitchen sink.  Hopper windows crank open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to the inside and are most commonly used in a basement or any room underground.</a:t>
            </a:r>
          </a:p>
        </p:txBody>
      </p:sp>
      <p:sp>
        <p:nvSpPr>
          <p:cNvPr id="22" name="Rounded Rectangle 21">
            <a:hlinkClick r:id="rId8" action="ppaction://hlinksldjump"/>
          </p:cNvPr>
          <p:cNvSpPr/>
          <p:nvPr/>
        </p:nvSpPr>
        <p:spPr bwMode="auto">
          <a:xfrm>
            <a:off x="457200" y="4892040"/>
            <a:ext cx="8229600" cy="1188720"/>
          </a:xfrm>
          <a:prstGeom prst="roundRect">
            <a:avLst>
              <a:gd name="adj" fmla="val 21399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20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Bay / Bow &amp; Garden</a:t>
            </a:r>
            <a:r>
              <a:rPr lang="en-US" sz="14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(Projection Windows)</a:t>
            </a:r>
            <a:endParaRPr lang="en-US" sz="1800" i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Bay and bow windows create a window seat adding more dimension to a room and providing a larger viewing area.  These windows are available in 3-5 lite styles and you can select hung or casement flankers for ventilation.</a:t>
            </a:r>
            <a:b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Garden window depth provides a generous area for plants, picture frames and simply adds space to the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room.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>
              <a:spcBef>
                <a:spcPct val="20000"/>
              </a:spcBef>
              <a:defRPr/>
            </a:pP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Atrium’s </a:t>
            </a: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Additional Styles</a:t>
            </a:r>
            <a:b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Replacement Window Offering</a:t>
            </a:r>
          </a:p>
        </p:txBody>
      </p:sp>
    </p:spTree>
    <p:extLst>
      <p:ext uri="{BB962C8B-B14F-4D97-AF65-F5344CB8AC3E}">
        <p14:creationId xmlns:p14="http://schemas.microsoft.com/office/powerpoint/2010/main" val="887584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picture </a:t>
            </a:r>
            <a:r>
              <a:rPr lang="en-US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windows </a:t>
            </a:r>
            <a:r>
              <a:rPr lang="en-US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or architectural </a:t>
            </a:r>
            <a:r>
              <a:rPr lang="en-US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shapes add a little more style…</a:t>
            </a:r>
            <a:endParaRPr lang="en-US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Picture Windows &amp; Shapes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400" y="1442720"/>
            <a:ext cx="2844800" cy="358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9241" y="841248"/>
            <a:ext cx="4349976" cy="315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0538" y="1524000"/>
            <a:ext cx="2422462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62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/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Reinforced, multi-cavity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construction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provides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additional thermal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performance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structural integrity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Fusion-welded frame adds strength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boost thermal performance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Transferable limited lifetime warranty with Lifetime glass breakage warranty optional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Double Strength Glass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glass, Low-E glass with argon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gas,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Ultra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flat and contoured grids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among the many options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11910" y="193039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34000" y="262082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0" y="335696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38136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81199" y="5823129"/>
            <a:ext cx="6781801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Picture Windows &amp; Shapes</a:t>
            </a:r>
            <a:endParaRPr lang="en-US" sz="32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154" y="1254613"/>
            <a:ext cx="3039246" cy="46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scene3d>
            <a:camera prst="perspectiveContrastingRightFacing" fov="3000000">
              <a:rot lat="251039" lon="19848803" rev="2200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19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69456" y="4419600"/>
            <a:ext cx="8393544" cy="210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casement  and awning windows provide clean, sleek lines and are found in many upscale homes.</a:t>
            </a:r>
            <a:b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The Hopper </a:t>
            </a:r>
            <a:r>
              <a:rPr lang="en-US" sz="20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window allows the </a:t>
            </a:r>
            <a: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ability</a:t>
            </a:r>
            <a:b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0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to </a:t>
            </a:r>
            <a:r>
              <a:rPr lang="en-US" sz="20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have an operable window even in the basement…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Casement, Awning &amp; Hopper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88" y="1397154"/>
            <a:ext cx="2701742" cy="274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892" y="1122680"/>
            <a:ext cx="1478108" cy="301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5389" y="906223"/>
            <a:ext cx="4439503" cy="34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10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7080" y="914400"/>
            <a:ext cx="443484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Beveled exterior frame perimeter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 profile handle folds in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provides a popular aesthetic appeal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Narrow profile permits expanded viewing area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Opens 90 degrees for better ventilation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Tandem locks standard over 34” in height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glass, Ultra Low-E glass with argon gas,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flat and contoured grids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2” simulated meeting rail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among the many options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3520" y="143533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191562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262082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03520" y="309649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81199" y="5823129"/>
            <a:ext cx="6781801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Casement Windows</a:t>
            </a:r>
            <a:endParaRPr lang="en-US" sz="32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03520" y="35629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40386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324" y="1219200"/>
            <a:ext cx="366040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6978" y="3554800"/>
            <a:ext cx="149262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25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17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8900</a:t>
            </a:r>
            <a:r>
              <a:rPr lang="en-US" sz="16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(xx)</a:t>
            </a: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Our Ultimate Replacement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Sliding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window features Low-E Argon, a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DP-50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Exclusive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InsulKor</a:t>
            </a:r>
            <a:r>
              <a:rPr lang="en-US" sz="11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sash reinforcement for superior thermal and structural performance and Lifetime Glass Breakage Warranty</a:t>
            </a:r>
          </a:p>
        </p:txBody>
      </p:sp>
      <p:sp>
        <p:nvSpPr>
          <p:cNvPr id="22" name="Rounded Rectangle 21">
            <a:hlinkClick r:id="rId8" action="ppaction://hlinksldjump"/>
          </p:cNvPr>
          <p:cNvSpPr/>
          <p:nvPr/>
        </p:nvSpPr>
        <p:spPr bwMode="auto">
          <a:xfrm>
            <a:off x="457200" y="4251960"/>
            <a:ext cx="8229600" cy="1005840"/>
          </a:xfrm>
          <a:prstGeom prst="roundRect">
            <a:avLst>
              <a:gd name="adj" fmla="val 21399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8700</a:t>
            </a:r>
            <a:r>
              <a:rPr lang="en-US" sz="16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(xx)</a:t>
            </a: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Our Advanced Replacement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Sliding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window features a great value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without a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premium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price,</a:t>
            </a:r>
            <a:b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Low-E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Argon,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25-year Glass Breakage Warranty, a DP-50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 Bronze exterior laminate</a:t>
            </a:r>
          </a:p>
        </p:txBody>
      </p:sp>
      <p:sp>
        <p:nvSpPr>
          <p:cNvPr id="23" name="Rounded Rectangle 22">
            <a:hlinkClick r:id="rId9" action="ppaction://hlinksldjump"/>
          </p:cNvPr>
          <p:cNvSpPr/>
          <p:nvPr/>
        </p:nvSpPr>
        <p:spPr bwMode="auto">
          <a:xfrm>
            <a:off x="457200" y="5440680"/>
            <a:ext cx="8229600" cy="1005840"/>
          </a:xfrm>
          <a:prstGeom prst="roundRect">
            <a:avLst>
              <a:gd name="adj" fmla="val 21667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8300</a:t>
            </a:r>
            <a:r>
              <a:rPr lang="en-US" sz="16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(xo, ox)</a:t>
            </a: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Our Premium Replacement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Sliding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window is priced right and looks great with Low-E Argon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standard,</a:t>
            </a:r>
            <a:b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transferable limited lifetime warranty and an optional lifetime glass breakage warranty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Atrium’s 2&amp;3 – Lite Slider</a:t>
            </a:r>
            <a:b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Replacement </a:t>
            </a: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Window Offering</a:t>
            </a:r>
          </a:p>
        </p:txBody>
      </p:sp>
    </p:spTree>
    <p:extLst>
      <p:ext uri="{BB962C8B-B14F-4D97-AF65-F5344CB8AC3E}">
        <p14:creationId xmlns:p14="http://schemas.microsoft.com/office/powerpoint/2010/main" val="3262272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7080" y="914400"/>
            <a:ext cx="443484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Beveled exterior frame perimeter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 profile handle folds in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provides a popular aesthetic appeal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Narrow profile permits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expanded viewing area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glass, Ultra Low-E glass with argon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gas,</a:t>
            </a:r>
            <a:b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flat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contoured grids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among the many options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11910" y="144456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34000" y="191562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0" y="262313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33343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81199" y="5823129"/>
            <a:ext cx="6781801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Awning Windows</a:t>
            </a:r>
            <a:endParaRPr lang="en-US" sz="32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759" y="1219200"/>
            <a:ext cx="405377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scene3d>
            <a:camera prst="perspectiveContrastingRigh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6035" y="4419600"/>
            <a:ext cx="2577365" cy="195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7080" y="914400"/>
            <a:ext cx="443484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 all-welded Hopper 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Window</a:t>
            </a:r>
            <a:b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is 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in white with clear 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glass</a:t>
            </a:r>
            <a:b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features dual tilt 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latches.</a:t>
            </a:r>
          </a:p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 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window is available in three stock sizes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:</a:t>
            </a:r>
            <a:endParaRPr lang="en-US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32” x 15 ½”</a:t>
            </a:r>
          </a:p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32” x 19 ½”</a:t>
            </a:r>
          </a:p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32” x 23 ½”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81199" y="5823129"/>
            <a:ext cx="6781801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Hopper Windows</a:t>
            </a:r>
            <a:endParaRPr lang="en-US" sz="32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88" y="1066800"/>
            <a:ext cx="4049616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4343400"/>
            <a:ext cx="3069544" cy="15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69456" y="5105400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Bay &amp; Bow windows whether you’re </a:t>
            </a: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trying</a:t>
            </a:r>
            <a:b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to </a:t>
            </a:r>
            <a:r>
              <a:rPr lang="en-US" sz="18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create another seat or add </a:t>
            </a: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dimension</a:t>
            </a:r>
            <a:b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to </a:t>
            </a:r>
            <a:r>
              <a:rPr lang="en-US" sz="18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the room and the garden </a:t>
            </a: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window features</a:t>
            </a:r>
            <a:b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 17½” depth </a:t>
            </a:r>
            <a:r>
              <a:rPr lang="en-US" sz="1800" kern="1000" spc="4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for plants or added room </a:t>
            </a:r>
            <a:r>
              <a:rPr lang="en-US" sz="1800" kern="1000" spc="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space…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Bay / Bow &amp; Garden Windows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2800" y="2021645"/>
            <a:ext cx="3134042" cy="270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999" y="949960"/>
            <a:ext cx="4140869" cy="322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187" y="1864360"/>
            <a:ext cx="3341687" cy="264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74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Bay &amp; Bow windows are available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in 3, 4 and 5 –lite styles or can be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ordered with double hung or casement windows to flank a middle picture window. Flankers open to provide ventilation.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These windows arrive completely assembled and are simple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to install and customize.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They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available in white or almond,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bronze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exterior laminate (Series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8700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)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interior wood laminate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8 painted colors (Series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8900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3520" y="241761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337127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743200" y="5823129"/>
            <a:ext cx="60198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0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Bay &amp; Bow Windows</a:t>
            </a:r>
            <a:endParaRPr lang="en-US" sz="40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990600"/>
            <a:ext cx="415130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033" y="3958769"/>
            <a:ext cx="289995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64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17½”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garden window depth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provides a generous area for plants,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picture frames or added room space.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 roof glass panel features safety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laminated glass for added protection.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There is a  hand-sanded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1¼”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birch veneer surround and 7/8” insulated glass for maximum thermal performance.  Side casement vents provide easy ventilation.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 multi-point locking system and corrosion-resistant hardware enhances window security</a:t>
            </a:r>
          </a:p>
          <a:p>
            <a:pPr indent="31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in white or almond; 5/8” flat grid,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oak hardwood surround and sill muffler complete the available options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3520" y="241900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362213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743200" y="5823129"/>
            <a:ext cx="60198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0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Garden Windows</a:t>
            </a:r>
            <a:endParaRPr lang="en-US" sz="40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43097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822" y="1046382"/>
            <a:ext cx="4063578" cy="3504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3300" y="3657600"/>
            <a:ext cx="17801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80" y="4191000"/>
            <a:ext cx="198352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25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188720"/>
          </a:xfrm>
          <a:prstGeom prst="roundRect">
            <a:avLst>
              <a:gd name="adj" fmla="val 21213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8100</a:t>
            </a:r>
            <a:r>
              <a:rPr lang="en-US" sz="16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(xo, ox)</a:t>
            </a:r>
          </a:p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It’s Back to the basics with this Slider Family available with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Factory applied wrap-around foam, Beveled exterior frame and sash,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 transferable Limited Lifetime warranty and an optional lifetime glass breakage warranty</a:t>
            </a:r>
          </a:p>
        </p:txBody>
      </p:sp>
      <p:sp>
        <p:nvSpPr>
          <p:cNvPr id="22" name="Rounded Rectangle 21">
            <a:hlinkClick r:id="rId8" action="ppaction://hlinksldjump"/>
          </p:cNvPr>
          <p:cNvSpPr/>
          <p:nvPr/>
        </p:nvSpPr>
        <p:spPr bwMode="auto">
          <a:xfrm>
            <a:off x="457200" y="4892040"/>
            <a:ext cx="8229600" cy="1188720"/>
          </a:xfrm>
          <a:prstGeom prst="roundRect">
            <a:avLst>
              <a:gd name="adj" fmla="val 21399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137160" numCol="1" rtlCol="0" anchor="b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tabLst>
                <a:tab pos="3887788" algn="r"/>
              </a:tabLst>
            </a:pPr>
            <a:r>
              <a:rPr lang="en-US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8050</a:t>
            </a:r>
            <a:r>
              <a:rPr lang="en-US" sz="16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(xo,ox)</a:t>
            </a:r>
          </a:p>
          <a:p>
            <a:pPr>
              <a:spcAft>
                <a:spcPts val="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Priced right and looks great with a removable sash, sweep lock,  transferable limited lifetime </a:t>
            </a:r>
          </a:p>
          <a:p>
            <a:pPr>
              <a:spcAft>
                <a:spcPts val="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warranty and an optional lifetime glass breakage warranty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Atrium’s 2&amp;3 – Lite Slider</a:t>
            </a:r>
            <a:b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Replacement </a:t>
            </a:r>
            <a:r>
              <a:rPr lang="en-US" sz="32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Window Offering</a:t>
            </a:r>
          </a:p>
        </p:txBody>
      </p:sp>
    </p:spTree>
    <p:extLst>
      <p:ext uri="{BB962C8B-B14F-4D97-AF65-F5344CB8AC3E}">
        <p14:creationId xmlns:p14="http://schemas.microsoft.com/office/powerpoint/2010/main" val="2587190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The BEST of our product 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offerings…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8900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9520" y="822960"/>
            <a:ext cx="665712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22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Low-E Glass with Argon Gas for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enhanced</a:t>
            </a:r>
            <a:b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thermal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efficiency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Exclusive InsulKor™ for superior thermal</a:t>
            </a:r>
            <a:b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structural performance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DP 50 rating (window size 72” x 48”)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Lifetime glass breakage warranty</a:t>
            </a:r>
            <a:b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ensures the longevity of your windows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Tandem rollers ride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easily</a:t>
            </a:r>
            <a:b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along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friction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free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glide channel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in 1/4, 1/2,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1/4 and 1/3, 1/3, 1/3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configurations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Extruded Full Screen with Lifetime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b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(std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on 2-lite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)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Sound Transmission Control (STC)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Glass,</a:t>
            </a:r>
            <a:b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8 painted colors, 3 interior wood laminates</a:t>
            </a:r>
            <a:b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and 1-1/8” Simulated Divided Lite Grid</a:t>
            </a:r>
            <a:b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are among the many options available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11910" y="156325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215207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34000" y="25146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0" y="310674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366877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9080" y="42672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8900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9080" y="482028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295400"/>
            <a:ext cx="464790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4847720"/>
            <a:ext cx="2286000" cy="155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03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8900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4099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7387" y="1379569"/>
            <a:ext cx="175821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765" y="2971800"/>
            <a:ext cx="211279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993" y="1096728"/>
            <a:ext cx="213408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409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008" y="1828800"/>
            <a:ext cx="284080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03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8900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512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8695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976" y="1600200"/>
            <a:ext cx="282985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60" t="10000" r="33701" b="7630"/>
          <a:stretch/>
        </p:blipFill>
        <p:spPr bwMode="auto">
          <a:xfrm>
            <a:off x="3843876" y="1828800"/>
            <a:ext cx="16539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3703320" y="42722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2880" y="5770880"/>
            <a:ext cx="32766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7150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(double hung sheet also available)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250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5421" y="843999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/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i="1" u="sng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Sound Transmission Control (STC)  Glass</a:t>
            </a:r>
          </a:p>
          <a:p>
            <a:pPr indent="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This option is specifically manufactured with our noise-reducing technology to provide the optimum performance.</a:t>
            </a:r>
            <a:b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STC offers advanced noise control performance for the majority of annoying sounds that routinely affect us all.</a:t>
            </a:r>
            <a:b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Sounds are measured in decibels (dBs).  An STC rating is assigned to a window to designate its capacity to block sound.</a:t>
            </a:r>
            <a:b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 higher the decibel the higher the STC rating needed.  Typical windows have STC ratings in the 25 – 28 range.</a:t>
            </a:r>
            <a:b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From loud lawn mowers to barking dogs, the STC 34 rated  option is designed to control these most common nuisances.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04800" y="6127929"/>
            <a:ext cx="6324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b="1" i="1" kern="1000" spc="6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Sound Transmission Control Option</a:t>
            </a:r>
            <a:endParaRPr lang="en-US" sz="2800" b="1" i="1" kern="1000" spc="6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2909305"/>
            <a:ext cx="2438400" cy="3716377"/>
          </a:xfrm>
          <a:prstGeom prst="roundRect">
            <a:avLst>
              <a:gd name="adj" fmla="val 7094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773681"/>
            <a:ext cx="2474920" cy="2911848"/>
          </a:xfrm>
          <a:prstGeom prst="roundRect">
            <a:avLst>
              <a:gd name="adj" fmla="val 5914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9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47f5db805ce29cad3bd45f84dd5b936d943be7"/>
</p:tagLst>
</file>

<file path=ppt/theme/theme1.xml><?xml version="1.0" encoding="utf-8"?>
<a:theme xmlns:a="http://schemas.openxmlformats.org/drawingml/2006/main" name="Atrium Windows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14961</TotalTime>
  <Words>695</Words>
  <Application>Microsoft Macintosh PowerPoint</Application>
  <PresentationFormat>On-screen Show (4:3)</PresentationFormat>
  <Paragraphs>211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ヒラギノ角ゴ Pro W3</vt:lpstr>
      <vt:lpstr>Atrium Windows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von der Lippe</dc:creator>
  <cp:lastModifiedBy>Steven Huff</cp:lastModifiedBy>
  <cp:revision>499</cp:revision>
  <cp:lastPrinted>2011-11-29T15:59:29Z</cp:lastPrinted>
  <dcterms:created xsi:type="dcterms:W3CDTF">2006-10-16T19:31:23Z</dcterms:created>
  <dcterms:modified xsi:type="dcterms:W3CDTF">2016-11-07T16:54:09Z</dcterms:modified>
</cp:coreProperties>
</file>