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  <p:sldMasterId id="2147483686" r:id="rId3"/>
  </p:sldMasterIdLst>
  <p:notesMasterIdLst>
    <p:notesMasterId r:id="rId38"/>
  </p:notesMasterIdLst>
  <p:handoutMasterIdLst>
    <p:handoutMasterId r:id="rId39"/>
  </p:handoutMasterIdLst>
  <p:sldIdLst>
    <p:sldId id="1212" r:id="rId4"/>
    <p:sldId id="1202" r:id="rId5"/>
    <p:sldId id="1252" r:id="rId6"/>
    <p:sldId id="1272" r:id="rId7"/>
    <p:sldId id="1217" r:id="rId8"/>
    <p:sldId id="1227" r:id="rId9"/>
    <p:sldId id="1280" r:id="rId10"/>
    <p:sldId id="1222" r:id="rId11"/>
    <p:sldId id="1228" r:id="rId12"/>
    <p:sldId id="1215" r:id="rId13"/>
    <p:sldId id="1218" r:id="rId14"/>
    <p:sldId id="1281" r:id="rId15"/>
    <p:sldId id="1273" r:id="rId16"/>
    <p:sldId id="1216" r:id="rId17"/>
    <p:sldId id="1220" r:id="rId18"/>
    <p:sldId id="1282" r:id="rId19"/>
    <p:sldId id="1276" r:id="rId20"/>
    <p:sldId id="1232" r:id="rId21"/>
    <p:sldId id="1254" r:id="rId22"/>
    <p:sldId id="1283" r:id="rId23"/>
    <p:sldId id="1278" r:id="rId24"/>
    <p:sldId id="1257" r:id="rId25"/>
    <p:sldId id="1271" r:id="rId26"/>
    <p:sldId id="1279" r:id="rId27"/>
    <p:sldId id="1261" r:id="rId28"/>
    <p:sldId id="1262" r:id="rId29"/>
    <p:sldId id="1263" r:id="rId30"/>
    <p:sldId id="1264" r:id="rId31"/>
    <p:sldId id="1265" r:id="rId32"/>
    <p:sldId id="1266" r:id="rId33"/>
    <p:sldId id="1267" r:id="rId34"/>
    <p:sldId id="1268" r:id="rId35"/>
    <p:sldId id="1269" r:id="rId36"/>
    <p:sldId id="1270" r:id="rId37"/>
  </p:sldIdLst>
  <p:sldSz cx="9144000" cy="6858000" type="screen4x3"/>
  <p:notesSz cx="7023100" cy="9309100"/>
  <p:custDataLst>
    <p:tags r:id="rId40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545"/>
    <a:srgbClr val="004688"/>
    <a:srgbClr val="008080"/>
    <a:srgbClr val="996600"/>
    <a:srgbClr val="266095"/>
    <a:srgbClr val="006600"/>
    <a:srgbClr val="4D4D4D"/>
    <a:srgbClr val="8DC6E1"/>
    <a:srgbClr val="000099"/>
    <a:srgbClr val="004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4274" autoAdjust="0"/>
  </p:normalViewPr>
  <p:slideViewPr>
    <p:cSldViewPr>
      <p:cViewPr varScale="1">
        <p:scale>
          <a:sx n="123" d="100"/>
          <a:sy n="123" d="100"/>
        </p:scale>
        <p:origin x="85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>
        <p:scale>
          <a:sx n="100" d="100"/>
          <a:sy n="100" d="100"/>
        </p:scale>
        <p:origin x="-2052" y="72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slide" Target="slides/slide34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tags" Target="tags/tag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23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863" y="0"/>
            <a:ext cx="3043237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3963"/>
            <a:ext cx="304323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863" y="8843963"/>
            <a:ext cx="3043237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E9A7F894-2585-4E4C-9AF6-C4FCABA305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373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23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275" y="0"/>
            <a:ext cx="304323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22775"/>
            <a:ext cx="5619750" cy="4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375"/>
            <a:ext cx="304323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E7A257E-F1B0-472C-A63B-DA9A1FED1D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8720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Arial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2397A-FE5E-4C14-90DC-5F8015A0E6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3323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A1AC22-ECD1-441F-BD41-0DADA15862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916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4903F-EC2D-4CE8-AFF8-22BC6D2089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38135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12D59-C565-462A-BD5C-94B1AA3B7E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04318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C0BBC-3BB5-43FA-ABDC-CA8CEB699A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07424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5100B-2EBD-43D6-8EB4-C50E10CF13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30992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0B6F8-7AB3-4A2B-8E50-DE863493EA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44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83F954-8EA7-497B-9717-8F6FD915CF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81868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CC9BB-E680-4483-8DA2-2A325F4B73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80174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19F58-BB86-4087-98FA-35C1957D8E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10751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152400"/>
            <a:ext cx="1962150" cy="5943600"/>
          </a:xfr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5734050" cy="5943600"/>
          </a:xfr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C0E32-57C7-4654-84D1-884E0B3578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95249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53CB9-5A63-4DEE-83DB-34D32FB2F4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4209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152400"/>
            <a:ext cx="7848600" cy="59436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EFB1D-E579-4B73-A7E8-6978409CE0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75262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7E115-08D9-46AF-9337-9066E02484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7773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E10AD-AAE9-459F-87BE-E682868C6B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58909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6F65F-4E45-4B5F-89D1-60FC5D8E3F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82925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36B02-DDCF-4EF9-9F67-5DE55917DE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37609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EEEFF-7047-4305-BA2A-4519826566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57411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Arial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2397A-FE5E-4C14-90DC-5F8015A0E68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66527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A1AC22-ECD1-441F-BD41-0DADA15862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4471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4903F-EC2D-4CE8-AFF8-22BC6D2089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70400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12D59-C565-462A-BD5C-94B1AA3B7EC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81485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C0BBC-3BB5-43FA-ABDC-CA8CEB699A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64885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5100B-2EBD-43D6-8EB4-C50E10CF135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23397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0B6F8-7AB3-4A2B-8E50-DE863493EA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9532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83F954-8EA7-497B-9717-8F6FD915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1999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CC9BB-E680-4483-8DA2-2A325F4B73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039453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19F58-BB86-4087-98FA-35C1957D8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47755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152400"/>
            <a:ext cx="1962150" cy="5943600"/>
          </a:xfr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5734050" cy="5943600"/>
          </a:xfr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C0E32-57C7-4654-84D1-884E0B35788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946865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53CB9-5A63-4DEE-83DB-34D32FB2F4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532543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152400"/>
            <a:ext cx="7848600" cy="59436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EFB1D-E579-4B73-A7E8-6978409CE0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403938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7E115-08D9-46AF-9337-9066E024848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02439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E10AD-AAE9-459F-87BE-E682868C6B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809115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6F65F-4E45-4B5F-89D1-60FC5D8E3F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366062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36B02-DDCF-4EF9-9F67-5DE55917DE4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887116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EEEFF-7047-4305-BA2A-4519826566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750122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Arial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2397A-FE5E-4C14-90DC-5F8015A0E68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21487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A1AC22-ECD1-441F-BD41-0DADA15862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8222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latin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4903F-EC2D-4CE8-AFF8-22BC6D2089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1426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>
                <a:latin typeface="Arial" pitchFamily="34" charset="0"/>
              </a:defRPr>
            </a:lvl1pPr>
            <a:lvl2pPr>
              <a:defRPr sz="2400">
                <a:latin typeface="Arial" pitchFamily="34" charset="0"/>
              </a:defRPr>
            </a:lvl2pPr>
            <a:lvl3pPr>
              <a:defRPr sz="2000">
                <a:latin typeface="Arial" pitchFamily="34" charset="0"/>
              </a:defRPr>
            </a:lvl3pPr>
            <a:lvl4pPr>
              <a:defRPr sz="1800">
                <a:latin typeface="Arial" pitchFamily="34" charset="0"/>
              </a:defRPr>
            </a:lvl4pPr>
            <a:lvl5pPr>
              <a:defRPr sz="180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12D59-C565-462A-BD5C-94B1AA3B7EC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240750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Arial" pitchFamily="34" charset="0"/>
              </a:defRPr>
            </a:lvl1pPr>
            <a:lvl2pPr>
              <a:defRPr sz="2000">
                <a:latin typeface="Arial" pitchFamily="34" charset="0"/>
              </a:defRPr>
            </a:lvl2pPr>
            <a:lvl3pPr>
              <a:defRPr sz="1800">
                <a:latin typeface="Arial" pitchFamily="34" charset="0"/>
              </a:defRPr>
            </a:lvl3pPr>
            <a:lvl4pPr>
              <a:defRPr sz="1600">
                <a:latin typeface="Arial" pitchFamily="34" charset="0"/>
              </a:defRPr>
            </a:lvl4pPr>
            <a:lvl5pPr>
              <a:defRPr sz="1600">
                <a:latin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C0BBC-3BB5-43FA-ABDC-CA8CEB699A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184039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5100B-2EBD-43D6-8EB4-C50E10CF135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85205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0B6F8-7AB3-4A2B-8E50-DE863493EA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9642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Arial" pitchFamily="34" charset="0"/>
              </a:defRPr>
            </a:lvl1pPr>
            <a:lvl2pPr>
              <a:defRPr sz="2800">
                <a:latin typeface="Arial" pitchFamily="34" charset="0"/>
              </a:defRPr>
            </a:lvl2pPr>
            <a:lvl3pPr>
              <a:defRPr sz="2400">
                <a:latin typeface="Arial" pitchFamily="34" charset="0"/>
              </a:defRPr>
            </a:lvl3pPr>
            <a:lvl4pPr>
              <a:defRPr sz="2000">
                <a:latin typeface="Arial" pitchFamily="34" charset="0"/>
              </a:defRPr>
            </a:lvl4pPr>
            <a:lvl5pPr>
              <a:defRPr sz="2000">
                <a:latin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83F954-8EA7-497B-9717-8F6FD915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995850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CC9BB-E680-4483-8DA2-2A325F4B73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801781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19F58-BB86-4087-98FA-35C1957D8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1189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152400"/>
            <a:ext cx="1962150" cy="5943600"/>
          </a:xfr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5734050" cy="5943600"/>
          </a:xfrm>
        </p:spPr>
        <p:txBody>
          <a:bodyPr vert="eaVert"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C0E32-57C7-4654-84D1-884E0B35788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294496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53CB9-5A63-4DEE-83DB-34D32FB2F4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5031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152400"/>
            <a:ext cx="7848600" cy="59436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EFB1D-E579-4B73-A7E8-6978409CE0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278588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7E115-08D9-46AF-9337-9066E024848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149395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E10AD-AAE9-459F-87BE-E682868C6B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684832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6F65F-4E45-4B5F-89D1-60FC5D8E3F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473293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36B02-DDCF-4EF9-9F67-5DE55917DE4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248637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9144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  <a:lvl2pPr>
              <a:defRPr>
                <a:latin typeface="Arial" pitchFamily="34" charset="0"/>
              </a:defRPr>
            </a:lvl2pPr>
            <a:lvl3pPr>
              <a:defRPr>
                <a:latin typeface="Arial" pitchFamily="34" charset="0"/>
              </a:defRPr>
            </a:lvl3pPr>
            <a:lvl4pPr>
              <a:defRPr>
                <a:latin typeface="Arial" pitchFamily="34" charset="0"/>
              </a:defRPr>
            </a:lvl4pPr>
            <a:lvl5pPr>
              <a:defRPr>
                <a:latin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EEEFF-7047-4305-BA2A-4519826566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36686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36.xml"/><Relationship Id="rId19" Type="http://schemas.openxmlformats.org/officeDocument/2006/relationships/theme" Target="../theme/theme2.xml"/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Relationship Id="rId9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4.xml"/><Relationship Id="rId19" Type="http://schemas.openxmlformats.org/officeDocument/2006/relationships/theme" Target="../theme/theme3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24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6C92D7A5-62D7-4CBF-85C2-8958379F38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4688"/>
          </a:solidFill>
          <a:latin typeface="Arial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hlink"/>
          </a:solidFill>
          <a:latin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4688"/>
          </a:solidFill>
          <a:latin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4688"/>
          </a:solidFill>
          <a:latin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4688"/>
          </a:solidFill>
          <a:latin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688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688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688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688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6705600"/>
            <a:ext cx="9144000" cy="152400"/>
          </a:xfrm>
          <a:prstGeom prst="rect">
            <a:avLst/>
          </a:prstGeom>
          <a:gradFill rotWithShape="1">
            <a:gsLst>
              <a:gs pos="0">
                <a:srgbClr val="004688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24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6C92D7A5-62D7-4CBF-85C2-8958379F38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2" name="Rectangle 7"/>
          <p:cNvSpPr>
            <a:spLocks noChangeArrowheads="1"/>
          </p:cNvSpPr>
          <p:nvPr userDrawn="1"/>
        </p:nvSpPr>
        <p:spPr bwMode="auto">
          <a:xfrm>
            <a:off x="0" y="0"/>
            <a:ext cx="152400" cy="6858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rgbClr val="00468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813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4688"/>
          </a:solidFill>
          <a:latin typeface="Arial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hlink"/>
          </a:solidFill>
          <a:latin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4688"/>
          </a:solidFill>
          <a:latin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4688"/>
          </a:solidFill>
          <a:latin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4688"/>
          </a:solidFill>
          <a:latin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688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688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688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688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6705600"/>
            <a:ext cx="9144000" cy="152400"/>
          </a:xfrm>
          <a:prstGeom prst="rect">
            <a:avLst/>
          </a:prstGeom>
          <a:gradFill rotWithShape="1">
            <a:gsLst>
              <a:gs pos="0">
                <a:srgbClr val="004688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24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6C92D7A5-62D7-4CBF-85C2-8958379F38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2" name="Rectangle 7"/>
          <p:cNvSpPr>
            <a:spLocks noChangeArrowheads="1"/>
          </p:cNvSpPr>
          <p:nvPr userDrawn="1"/>
        </p:nvSpPr>
        <p:spPr bwMode="auto">
          <a:xfrm>
            <a:off x="0" y="0"/>
            <a:ext cx="152400" cy="6858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rgbClr val="00468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452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4688"/>
          </a:solidFill>
          <a:latin typeface="Arial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hlink"/>
          </a:solidFill>
          <a:latin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4688"/>
          </a:solidFill>
          <a:latin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4688"/>
          </a:solidFill>
          <a:latin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4688"/>
          </a:solidFill>
          <a:latin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688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688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688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4688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hyperlink" Target="http://marketing.atrium.com/" TargetMode="Externa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slide" Target="slide5.xml"/><Relationship Id="rId8" Type="http://schemas.openxmlformats.org/officeDocument/2006/relationships/slide" Target="slide10.xml"/><Relationship Id="rId9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slide" Target="slide18.xml"/><Relationship Id="rId8" Type="http://schemas.openxmlformats.org/officeDocument/2006/relationships/slide" Target="slide22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hyperlink" Target="http://marketing.atrium.com/wpfb-file/atrium-all-inclusive-replacement-brochure-pdf/" TargetMode="External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hyperlink" Target="http://marketing.atrium.com/wpfb-file/atrium-series-8900-pdf/" TargetMode="External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hyperlink" Target="http://marketing.atrium.com/wpfb-file/atrium-series-8900-slider-pdf/" TargetMode="External"/><Relationship Id="rId8" Type="http://schemas.openxmlformats.org/officeDocument/2006/relationships/image" Target="../media/image17.png"/><Relationship Id="rId9" Type="http://schemas.openxmlformats.org/officeDocument/2006/relationships/hyperlink" Target="http://marketing.atrium.com/wpfb-file/series-8900-dh-and-slider-pdf-2/" TargetMode="External"/><Relationship Id="rId10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43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hyperlink" Target="http://marketing.atrium.com/wpfb-file/atrium-all-inclusive-replacement-brochure-pdf/" TargetMode="External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hyperlink" Target="http://marketing.atrium.com/wpfb-file/atrium-series-8700-pdf/" TargetMode="External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hyperlink" Target="http://marketing.atrium.com/wpfb-file/series-8700-dh-and-slider-pdf-2/" TargetMode="External"/><Relationship Id="rId8" Type="http://schemas.openxmlformats.org/officeDocument/2006/relationships/image" Target="../media/image25.png"/><Relationship Id="rId9" Type="http://schemas.openxmlformats.org/officeDocument/2006/relationships/hyperlink" Target="http://marketing.atrium.com/wpfb-file/atrium-series-8700-slider-pdf/" TargetMode="External"/><Relationship Id="rId10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28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hyperlink" Target="http://marketing.atrium.com/wpfb-file/atrium-all-inclusive-replacement-brochure-pdf/" TargetMode="External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hyperlink" Target="http://marketing.atrium.com/wpfb-file/series-8300-dh-and-slider-pdf-2/" TargetMode="External"/><Relationship Id="rId8" Type="http://schemas.openxmlformats.org/officeDocument/2006/relationships/image" Target="../media/image29.png"/><Relationship Id="rId9" Type="http://schemas.openxmlformats.org/officeDocument/2006/relationships/hyperlink" Target="http://marketing.atrium.com/wpfb-file/atrium-series-8050-8100-and-8300-pdf/" TargetMode="External"/><Relationship Id="rId10" Type="http://schemas.openxmlformats.org/officeDocument/2006/relationships/image" Target="../media/image19.png"/><Relationship Id="rId11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hyperlink" Target="http://marketing.atrium.com/wpfb-file/atrium-all-inclusive-replacement-brochure-pdf/" TargetMode="External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hyperlink" Target="http://marketing.atrium.com/wpfb-file/atrium-series-8050-8100-and-8300-pdf/" TargetMode="External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hyperlink" Target="http://marketing.atrium.com/wpfb-file/series-8100-sh-and-slider-pdf-2/" TargetMode="External"/><Relationship Id="rId8" Type="http://schemas.openxmlformats.org/officeDocument/2006/relationships/image" Target="../media/image33.png"/><Relationship Id="rId9" Type="http://schemas.openxmlformats.org/officeDocument/2006/relationships/hyperlink" Target="http://marketing.atrium.com/wpfb-file/atrium-series-8100-slider-pdf/" TargetMode="External"/><Relationship Id="rId10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hyperlink" Target="http://marketing.atrium.com/wpfb-file/atrium-series-8050-8100-and-8300-pdf/" TargetMode="External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hyperlink" Target="http://marketing.atrium.com/wpfb-file/atrium-series-8050-slider-pdf/" TargetMode="External"/><Relationship Id="rId8" Type="http://schemas.openxmlformats.org/officeDocument/2006/relationships/image" Target="../media/image37.png"/><Relationship Id="rId9" Type="http://schemas.openxmlformats.org/officeDocument/2006/relationships/hyperlink" Target="http://marketing.atrium.com/wpfb-file/series-8050-sliders-pdf/" TargetMode="External"/><Relationship Id="rId10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slide" Target="slide26.xml"/><Relationship Id="rId8" Type="http://schemas.openxmlformats.org/officeDocument/2006/relationships/slide" Target="slide32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42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43.png"/><Relationship Id="rId5" Type="http://schemas.openxmlformats.org/officeDocument/2006/relationships/image" Target="../media/image48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51.jpe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54.jpeg"/><Relationship Id="rId5" Type="http://schemas.openxmlformats.org/officeDocument/2006/relationships/image" Target="../media/image55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60897"/>
            <a:ext cx="9144000" cy="6097103"/>
          </a:xfrm>
          <a:prstGeom prst="rect">
            <a:avLst/>
          </a:prstGeom>
          <a:gradFill flip="none" rotWithShape="1">
            <a:gsLst>
              <a:gs pos="25000">
                <a:srgbClr val="004F26">
                  <a:alpha val="90000"/>
                </a:srgbClr>
              </a:gs>
              <a:gs pos="5000">
                <a:srgbClr val="004F26">
                  <a:alpha val="0"/>
                </a:srgbClr>
              </a:gs>
              <a:gs pos="100000">
                <a:srgbClr val="004F26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Subtitle 6"/>
          <p:cNvSpPr txBox="1">
            <a:spLocks/>
          </p:cNvSpPr>
          <p:nvPr/>
        </p:nvSpPr>
        <p:spPr bwMode="auto">
          <a:xfrm>
            <a:off x="76200" y="6057900"/>
            <a:ext cx="8991600" cy="473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 anchorCtr="0"/>
          <a:lstStyle/>
          <a:p>
            <a:pPr eaLnBrk="0" hangingPunct="0">
              <a:spcBef>
                <a:spcPts val="0"/>
              </a:spcBef>
              <a:defRPr/>
            </a:pPr>
            <a:r>
              <a:rPr lang="en-US" sz="1800" spc="700" dirty="0">
                <a:solidFill>
                  <a:srgbClr val="EAEA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ヒラギノ角ゴ Pro W3" charset="-128"/>
              </a:rPr>
              <a:t>ATRIUM’S </a:t>
            </a:r>
            <a:r>
              <a:rPr lang="en-US" sz="1800" spc="700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ヒラギノ角ゴ Pro W3" charset="-128"/>
              </a:rPr>
              <a:t>REPLACEMENT</a:t>
            </a:r>
            <a:br>
              <a:rPr lang="en-US" sz="1800" spc="700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ヒラギノ角ゴ Pro W3" charset="-128"/>
              </a:rPr>
            </a:br>
            <a:r>
              <a:rPr lang="en-US" sz="1800" spc="700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ヒラギノ角ゴ Pro W3" charset="-128"/>
              </a:rPr>
              <a:t>SLIDER WINDOW </a:t>
            </a:r>
            <a:r>
              <a:rPr lang="en-US" sz="1800" spc="700" dirty="0">
                <a:solidFill>
                  <a:srgbClr val="EAEA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ヒラギノ角ゴ Pro W3" charset="-128"/>
              </a:rPr>
              <a:t>OFFERING</a:t>
            </a:r>
          </a:p>
          <a:p>
            <a:pPr eaLnBrk="0" hangingPunct="0">
              <a:spcBef>
                <a:spcPts val="0"/>
              </a:spcBef>
              <a:defRPr/>
            </a:pPr>
            <a:r>
              <a:rPr lang="en-US" sz="1800" spc="700" dirty="0">
                <a:solidFill>
                  <a:srgbClr val="EAEA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ヒラギノ角ゴ Pro W3" charset="-128"/>
              </a:rPr>
              <a:t>A GOOD INVESTMENT</a:t>
            </a:r>
          </a:p>
        </p:txBody>
      </p:sp>
      <p:pic>
        <p:nvPicPr>
          <p:cNvPr id="10" name="Picture 9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6" y="146304"/>
            <a:ext cx="271375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5454650" y="1505528"/>
            <a:ext cx="3556000" cy="4335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lumMod val="50000"/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 bwMode="auto">
          <a:xfrm>
            <a:off x="6813993" y="1201579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884" y="1473201"/>
            <a:ext cx="3500328" cy="4297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13481" y="1457960"/>
            <a:ext cx="5297170" cy="4297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-28281" y="5724144"/>
            <a:ext cx="9189720" cy="137160"/>
          </a:xfrm>
          <a:prstGeom prst="roundRect">
            <a:avLst/>
          </a:prstGeom>
          <a:gradFill flip="none" rotWithShape="1">
            <a:gsLst>
              <a:gs pos="54000">
                <a:srgbClr val="D9D4A9"/>
              </a:gs>
              <a:gs pos="92000">
                <a:srgbClr val="D9D4A9"/>
              </a:gs>
              <a:gs pos="9000">
                <a:srgbClr val="004F26"/>
              </a:gs>
              <a:gs pos="0">
                <a:srgbClr val="D9D4A9"/>
              </a:gs>
              <a:gs pos="100000">
                <a:srgbClr val="004F2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-28281" y="1389888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240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2" name="Subtitle 2"/>
          <p:cNvSpPr txBox="1">
            <a:spLocks/>
          </p:cNvSpPr>
          <p:nvPr/>
        </p:nvSpPr>
        <p:spPr>
          <a:xfrm>
            <a:off x="85436" y="2286000"/>
            <a:ext cx="4105564" cy="4103252"/>
          </a:xfrm>
          <a:prstGeom prst="rect">
            <a:avLst/>
          </a:prstGeom>
        </p:spPr>
        <p:txBody>
          <a:bodyPr rIns="0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04688"/>
                </a:solidFill>
                <a:latin typeface="Arial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hlink"/>
                </a:solidFill>
                <a:latin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4688"/>
                </a:solidFill>
                <a:latin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4688"/>
                </a:solidFill>
                <a:latin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For easy to use marketing collateral with Series specific </a:t>
            </a:r>
            <a:r>
              <a:rPr lang="en-US" sz="24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information</a:t>
            </a:r>
            <a:br>
              <a:rPr lang="en-US" sz="24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4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see </a:t>
            </a:r>
            <a:r>
              <a:rPr lang="en-US" sz="24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our media site </a:t>
            </a:r>
            <a:r>
              <a:rPr lang="en-US" sz="24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at</a:t>
            </a: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1800" i="1" u="sng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marketing.lbpwindows.com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In </a:t>
            </a:r>
            <a:r>
              <a:rPr lang="en-US" sz="24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the following </a:t>
            </a:r>
            <a:r>
              <a:rPr lang="en-US" sz="24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slides</a:t>
            </a:r>
            <a:br>
              <a:rPr lang="en-US" sz="24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4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we </a:t>
            </a:r>
            <a:r>
              <a:rPr lang="en-US" sz="24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provide you with </a:t>
            </a:r>
            <a:r>
              <a:rPr lang="en-US" sz="24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links</a:t>
            </a:r>
            <a:br>
              <a:rPr lang="en-US" sz="24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4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to </a:t>
            </a:r>
            <a:r>
              <a:rPr lang="en-US" sz="24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specific </a:t>
            </a:r>
            <a:r>
              <a:rPr lang="en-US" sz="24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assets</a:t>
            </a:r>
            <a:br>
              <a:rPr lang="en-US" sz="24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4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for </a:t>
            </a:r>
            <a:r>
              <a:rPr lang="en-US" sz="24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your convenience.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27728" y="2057400"/>
            <a:ext cx="4572000" cy="3070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Rounded Rectangle 19">
            <a:hlinkClick r:id="rId8"/>
          </p:cNvPr>
          <p:cNvSpPr/>
          <p:nvPr/>
        </p:nvSpPr>
        <p:spPr bwMode="auto">
          <a:xfrm>
            <a:off x="391160" y="4154745"/>
            <a:ext cx="3657600" cy="365760"/>
          </a:xfrm>
          <a:prstGeom prst="roundRect">
            <a:avLst>
              <a:gd name="adj" fmla="val 31317"/>
            </a:avLst>
          </a:prstGeom>
          <a:solidFill>
            <a:srgbClr val="000066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600"/>
              </a:spcAft>
              <a:tabLst>
                <a:tab pos="2286000" algn="r"/>
              </a:tabLst>
            </a:pPr>
            <a:r>
              <a:rPr lang="en-US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Atrium Media Website</a:t>
            </a:r>
            <a:endParaRPr lang="en-US" sz="1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9728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1" name="Rounded Rectangle 20">
            <a:hlinkClick r:id="rId7" action="ppaction://hlinksldjump"/>
          </p:cNvPr>
          <p:cNvSpPr/>
          <p:nvPr/>
        </p:nvSpPr>
        <p:spPr bwMode="auto">
          <a:xfrm>
            <a:off x="457200" y="3063240"/>
            <a:ext cx="8229600" cy="1005840"/>
          </a:xfrm>
          <a:prstGeom prst="roundRect">
            <a:avLst>
              <a:gd name="adj" fmla="val 21213"/>
            </a:avLst>
          </a:prstGeom>
          <a:solidFill>
            <a:srgbClr val="999545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  <a:tabLst>
                <a:tab pos="3887788" algn="r"/>
              </a:tabLst>
            </a:pPr>
            <a:r>
              <a:rPr lang="en-US" b="1" i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Series </a:t>
            </a:r>
            <a:r>
              <a:rPr lang="en-US" b="1" i="1" u="sng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8900</a:t>
            </a:r>
            <a:r>
              <a:rPr lang="en-US" sz="1600" i="1" u="sng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(xx)</a:t>
            </a:r>
          </a:p>
          <a:p>
            <a:pPr>
              <a:spcAft>
                <a:spcPts val="600"/>
              </a:spcAft>
              <a:tabLst>
                <a:tab pos="3887788" algn="r"/>
              </a:tabLst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Our Ultimate Replacement </a:t>
            </a:r>
            <a: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Sliding 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window features Low-E Argon, a </a:t>
            </a:r>
            <a: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DP-50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, Exclusive </a:t>
            </a:r>
            <a: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InsulKor</a:t>
            </a:r>
            <a:r>
              <a:rPr lang="en-US" sz="1100" baseline="30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TM</a:t>
            </a:r>
            <a: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sash reinforcement for superior thermal and structural performance and Lifetime Glass Breakage Warranty</a:t>
            </a:r>
          </a:p>
        </p:txBody>
      </p:sp>
      <p:sp>
        <p:nvSpPr>
          <p:cNvPr id="22" name="Rounded Rectangle 21">
            <a:hlinkClick r:id="rId8" action="ppaction://hlinksldjump"/>
          </p:cNvPr>
          <p:cNvSpPr/>
          <p:nvPr/>
        </p:nvSpPr>
        <p:spPr bwMode="auto">
          <a:xfrm>
            <a:off x="457200" y="4251960"/>
            <a:ext cx="8229600" cy="1005840"/>
          </a:xfrm>
          <a:prstGeom prst="roundRect">
            <a:avLst>
              <a:gd name="adj" fmla="val 21399"/>
            </a:avLst>
          </a:prstGeom>
          <a:solidFill>
            <a:srgbClr val="999545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  <a:tabLst>
                <a:tab pos="3887788" algn="r"/>
              </a:tabLst>
            </a:pPr>
            <a:r>
              <a:rPr lang="en-US" b="1" i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Series </a:t>
            </a:r>
            <a:r>
              <a:rPr lang="en-US" b="1" i="1" u="sng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8700</a:t>
            </a:r>
            <a:r>
              <a:rPr lang="en-US" sz="1600" i="1" u="sng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(xx)</a:t>
            </a:r>
          </a:p>
          <a:p>
            <a:pPr>
              <a:spcAft>
                <a:spcPts val="600"/>
              </a:spcAft>
              <a:tabLst>
                <a:tab pos="3887788" algn="r"/>
              </a:tabLst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Our Advanced Replacement </a:t>
            </a:r>
            <a: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Sliding 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window features a great value </a:t>
            </a:r>
            <a: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without a 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premium </a:t>
            </a:r>
            <a: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price,</a:t>
            </a:r>
            <a:b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Low-E 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Argon, </a:t>
            </a:r>
            <a: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25-year Glass Breakage Warranty, a DP-50 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and Bronze exterior laminate</a:t>
            </a:r>
          </a:p>
        </p:txBody>
      </p:sp>
      <p:sp>
        <p:nvSpPr>
          <p:cNvPr id="23" name="Rounded Rectangle 22">
            <a:hlinkClick r:id="rId9" action="ppaction://hlinksldjump"/>
          </p:cNvPr>
          <p:cNvSpPr/>
          <p:nvPr/>
        </p:nvSpPr>
        <p:spPr bwMode="auto">
          <a:xfrm>
            <a:off x="457200" y="5440680"/>
            <a:ext cx="8229600" cy="1005840"/>
          </a:xfrm>
          <a:prstGeom prst="roundRect">
            <a:avLst>
              <a:gd name="adj" fmla="val 21667"/>
            </a:avLst>
          </a:prstGeom>
          <a:solidFill>
            <a:srgbClr val="999545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  <a:tabLst>
                <a:tab pos="3887788" algn="r"/>
              </a:tabLst>
            </a:pPr>
            <a:r>
              <a:rPr lang="en-US" b="1" i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Series </a:t>
            </a:r>
            <a:r>
              <a:rPr lang="en-US" b="1" i="1" u="sng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8300</a:t>
            </a:r>
            <a:r>
              <a:rPr lang="en-US" sz="1600" i="1" u="sng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(xo, ox)</a:t>
            </a:r>
          </a:p>
          <a:p>
            <a:pPr>
              <a:spcAft>
                <a:spcPts val="600"/>
              </a:spcAft>
              <a:tabLst>
                <a:tab pos="3887788" algn="r"/>
              </a:tabLst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Our Premium Replacement </a:t>
            </a:r>
            <a: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Sliding 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window is priced right and looks great with Low-E Argon </a:t>
            </a:r>
            <a: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standard,</a:t>
            </a:r>
            <a:b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 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transferable limited lifetime warranty and an optional lifetime glass breakage warranty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165100" y="1955542"/>
            <a:ext cx="8788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175" algn="ctr">
              <a:spcBef>
                <a:spcPct val="20000"/>
              </a:spcBef>
              <a:buFont typeface="Arial" charset="0"/>
              <a:buNone/>
              <a:defRPr/>
            </a:pPr>
            <a:r>
              <a:rPr lang="en-US" sz="3200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Atrium’s 2&amp;3 – Lite Slider</a:t>
            </a:r>
            <a:br>
              <a:rPr lang="en-US" sz="3200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3200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Replacement </a:t>
            </a:r>
            <a:r>
              <a:rPr lang="en-US" sz="3200" kern="1000" spc="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Window Offering</a:t>
            </a:r>
          </a:p>
        </p:txBody>
      </p:sp>
    </p:spTree>
    <p:extLst>
      <p:ext uri="{BB962C8B-B14F-4D97-AF65-F5344CB8AC3E}">
        <p14:creationId xmlns:p14="http://schemas.microsoft.com/office/powerpoint/2010/main" val="32622726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1" name="Rounded Rectangle 20">
            <a:hlinkClick r:id="rId7" action="ppaction://hlinksldjump"/>
          </p:cNvPr>
          <p:cNvSpPr/>
          <p:nvPr/>
        </p:nvSpPr>
        <p:spPr bwMode="auto">
          <a:xfrm>
            <a:off x="457200" y="3063240"/>
            <a:ext cx="8229600" cy="1188720"/>
          </a:xfrm>
          <a:prstGeom prst="roundRect">
            <a:avLst>
              <a:gd name="adj" fmla="val 21213"/>
            </a:avLst>
          </a:prstGeom>
          <a:solidFill>
            <a:srgbClr val="999545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  <a:tabLst>
                <a:tab pos="3887788" algn="r"/>
              </a:tabLst>
            </a:pPr>
            <a:r>
              <a:rPr lang="en-US" b="1" i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Series </a:t>
            </a:r>
            <a:r>
              <a:rPr lang="en-US" b="1" i="1" u="sng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8100</a:t>
            </a:r>
            <a:r>
              <a:rPr lang="en-US" sz="1600" i="1" u="sng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(xo, ox)</a:t>
            </a:r>
          </a:p>
          <a:p>
            <a:pPr>
              <a:spcAft>
                <a:spcPts val="600"/>
              </a:spcAft>
              <a:tabLst>
                <a:tab pos="3887788" algn="r"/>
              </a:tabLst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It’s Back to the basics with this Slider Family available with</a:t>
            </a:r>
            <a:b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Factory applied wrap-around foam, Beveled exterior frame and sash,</a:t>
            </a:r>
            <a:b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 transferable Limited Lifetime warranty and an optional lifetime glass breakage warranty</a:t>
            </a:r>
          </a:p>
        </p:txBody>
      </p:sp>
      <p:sp>
        <p:nvSpPr>
          <p:cNvPr id="22" name="Rounded Rectangle 21">
            <a:hlinkClick r:id="rId8" action="ppaction://hlinksldjump"/>
          </p:cNvPr>
          <p:cNvSpPr/>
          <p:nvPr/>
        </p:nvSpPr>
        <p:spPr bwMode="auto">
          <a:xfrm>
            <a:off x="457200" y="4892040"/>
            <a:ext cx="8229600" cy="1188720"/>
          </a:xfrm>
          <a:prstGeom prst="roundRect">
            <a:avLst>
              <a:gd name="adj" fmla="val 21399"/>
            </a:avLst>
          </a:prstGeom>
          <a:solidFill>
            <a:srgbClr val="999545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0" tIns="0" rIns="0" bIns="137160" numCol="1" rtlCol="0" anchor="b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  <a:tabLst>
                <a:tab pos="3887788" algn="r"/>
              </a:tabLst>
            </a:pPr>
            <a:r>
              <a:rPr lang="en-US" b="1" i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Series </a:t>
            </a:r>
            <a:r>
              <a:rPr lang="en-US" b="1" i="1" u="sng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8050</a:t>
            </a:r>
            <a:r>
              <a:rPr lang="en-US" sz="1600" i="1" u="sng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(xo,ox)</a:t>
            </a:r>
          </a:p>
          <a:p>
            <a:pPr>
              <a:spcAft>
                <a:spcPts val="0"/>
              </a:spcAft>
              <a:tabLst>
                <a:tab pos="3887788" algn="r"/>
              </a:tabLst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Priced right and looks great with a removable sash, sweep lock,  transferable limited lifetime </a:t>
            </a:r>
          </a:p>
          <a:p>
            <a:pPr>
              <a:spcAft>
                <a:spcPts val="0"/>
              </a:spcAft>
              <a:tabLst>
                <a:tab pos="3887788" algn="r"/>
              </a:tabLst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warranty and an optional lifetime glass breakage warranty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165100" y="1955542"/>
            <a:ext cx="8788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175" algn="ctr">
              <a:spcBef>
                <a:spcPct val="20000"/>
              </a:spcBef>
              <a:buFont typeface="Arial" charset="0"/>
              <a:buNone/>
              <a:defRPr/>
            </a:pPr>
            <a:r>
              <a:rPr lang="en-US" sz="3200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Atrium’s 2&amp;3 – Lite Slider</a:t>
            </a:r>
            <a:br>
              <a:rPr lang="en-US" sz="3200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3200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Replacement </a:t>
            </a:r>
            <a:r>
              <a:rPr lang="en-US" sz="3200" kern="1000" spc="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Window Offering</a:t>
            </a:r>
          </a:p>
        </p:txBody>
      </p:sp>
    </p:spTree>
    <p:extLst>
      <p:ext uri="{BB962C8B-B14F-4D97-AF65-F5344CB8AC3E}">
        <p14:creationId xmlns:p14="http://schemas.microsoft.com/office/powerpoint/2010/main" val="258719015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69456" y="5259387"/>
            <a:ext cx="8393544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/>
          <a:p>
            <a:pPr indent="3175" algn="ct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2800" kern="1000" spc="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The BEST of our product </a:t>
            </a:r>
            <a:r>
              <a:rPr lang="en-US" sz="2800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offerings…</a:t>
            </a: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8900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39520" y="822960"/>
            <a:ext cx="6657120" cy="4206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6222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4648200" y="914400"/>
            <a:ext cx="4343400" cy="571500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2000">
                <a:srgbClr val="999545">
                  <a:alpha val="34000"/>
                </a:srgbClr>
              </a:gs>
              <a:gs pos="0">
                <a:srgbClr val="999545">
                  <a:alpha val="0"/>
                </a:srgbClr>
              </a:gs>
              <a:gs pos="100000">
                <a:srgbClr val="999545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t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Low-E Glass with Argon Gas for </a:t>
            </a:r>
            <a: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enhanced</a:t>
            </a:r>
            <a:b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thermal </a:t>
            </a: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efficiency</a:t>
            </a:r>
          </a:p>
          <a:p>
            <a:pPr indent="3175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Exclusive InsulKor™ for superior thermal</a:t>
            </a:r>
            <a:b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and structural performance</a:t>
            </a:r>
          </a:p>
          <a:p>
            <a:pPr indent="3175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DP 50 rating (window size 72” x 48”)</a:t>
            </a:r>
          </a:p>
          <a:p>
            <a:pPr indent="3175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Lifetime glass breakage warranty</a:t>
            </a:r>
            <a:b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ensures the longevity of your windows</a:t>
            </a:r>
          </a:p>
          <a:p>
            <a:pPr indent="3175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Tandem rollers ride </a:t>
            </a:r>
            <a: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easily</a:t>
            </a:r>
            <a:b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along </a:t>
            </a: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friction </a:t>
            </a:r>
            <a: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free </a:t>
            </a: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glide channel</a:t>
            </a:r>
          </a:p>
          <a:p>
            <a:pPr indent="3175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Available </a:t>
            </a:r>
            <a: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in 1/4, 1/2, </a:t>
            </a: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1/4 and 1/3, 1/3, 1/3 </a:t>
            </a:r>
            <a: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configurations</a:t>
            </a:r>
            <a:endParaRPr lang="en-US" sz="1400" dirty="0">
              <a:solidFill>
                <a:srgbClr val="FFFFFF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Extruded Full Screen with Lifetime </a:t>
            </a:r>
            <a: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Warranty</a:t>
            </a:r>
            <a:b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(std </a:t>
            </a: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on 2-lite</a:t>
            </a:r>
            <a: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)</a:t>
            </a:r>
          </a:p>
          <a:p>
            <a:pPr indent="3175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Sound Transmission Control (STC) </a:t>
            </a: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Glass,</a:t>
            </a:r>
            <a:b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8 painted colors, 3 interior wood laminates</a:t>
            </a:r>
            <a:b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and 1-1/8” Simulated Divided Lite Grid</a:t>
            </a:r>
            <a:b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are among the many options available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5311910" y="1563256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5303520" y="2152072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5334000" y="2514600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5334000" y="3106744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5334000" y="3668776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5339080" y="4267200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4343400" y="5823129"/>
            <a:ext cx="4419600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sz="2800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8900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76200" y="6324600"/>
            <a:ext cx="274320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l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1400" i="1" kern="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* see brochure for full details</a:t>
            </a:r>
            <a:endParaRPr lang="en-US" sz="1400" i="1" kern="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20" name="Rounded Rectangle 19"/>
          <p:cNvSpPr/>
          <p:nvPr/>
        </p:nvSpPr>
        <p:spPr bwMode="auto">
          <a:xfrm>
            <a:off x="5339080" y="4820288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600" y="1295400"/>
            <a:ext cx="4647907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scene3d>
            <a:camera prst="perspectiveContrastingLeftFacing" fov="3000000">
              <a:rot lat="252000" lon="19548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33600" y="4847720"/>
            <a:ext cx="2286000" cy="1553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6032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  <p:bldP spid="24" grpId="0" animBg="1"/>
      <p:bldP spid="25" grpId="0" animBg="1"/>
      <p:bldP spid="17" grpId="0" animBg="1"/>
      <p:bldP spid="18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4343400" y="5823129"/>
            <a:ext cx="4419600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sz="2800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8900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4099" name="Picture 3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47387" y="1379569"/>
            <a:ext cx="1758213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69765" y="2971800"/>
            <a:ext cx="2112795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1" name="Picture 5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13993" y="1096728"/>
            <a:ext cx="2134081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 bwMode="auto">
          <a:xfrm>
            <a:off x="762000" y="2590800"/>
            <a:ext cx="358140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 algn="l">
              <a:spcBef>
                <a:spcPts val="0"/>
              </a:spcBef>
              <a:spcAft>
                <a:spcPts val="2400"/>
              </a:spcAft>
              <a:defRPr/>
            </a:pP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brochure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4098" name="Picture 2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50008" y="1828800"/>
            <a:ext cx="2840804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6037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4038600" y="5823129"/>
            <a:ext cx="4724400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sz="2800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8900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5122" name="Picture 2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5760" y="1828800"/>
            <a:ext cx="3186953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>
            <a:hlinkClick r:id="rId9"/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15976" y="1600200"/>
            <a:ext cx="2829854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>
            <a:hlinkClick r:id="rId11"/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260" t="10000" r="33701" b="7630"/>
          <a:stretch/>
        </p:blipFill>
        <p:spPr bwMode="auto">
          <a:xfrm>
            <a:off x="3843876" y="1828800"/>
            <a:ext cx="1653954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 bwMode="auto">
          <a:xfrm>
            <a:off x="3703320" y="4272280"/>
            <a:ext cx="201168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240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warranty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182880" y="5770880"/>
            <a:ext cx="327660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 algn="r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feature sheet</a:t>
            </a:r>
            <a:b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i="1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(double hung sheet also available)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5715000" y="5105400"/>
            <a:ext cx="297180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technical data sheet</a:t>
            </a:r>
            <a:b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i="1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(double hung sheet also available)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52501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5421" y="843999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153988" y="689777"/>
            <a:ext cx="8837612" cy="1982303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5000">
                <a:srgbClr val="999545"/>
              </a:gs>
              <a:gs pos="10000">
                <a:srgbClr val="999545">
                  <a:alpha val="0"/>
                </a:srgbClr>
              </a:gs>
              <a:gs pos="100000">
                <a:srgbClr val="999545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91440" anchor="b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000" b="1" i="1" u="sng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Sound Transmission Control (STC)  Glass</a:t>
            </a:r>
          </a:p>
          <a:p>
            <a:pPr indent="3175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200" b="1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This option is specifically manufactured with our noise-reducing technology to provide the optimum performance.</a:t>
            </a:r>
            <a:br>
              <a:rPr lang="en-US" sz="1200" b="1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200" b="1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STC offers advanced noise control performance for the majority of annoying sounds that routinely affect us all.</a:t>
            </a:r>
            <a:br>
              <a:rPr lang="en-US" sz="1200" b="1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200" b="1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Sounds are measured in decibels (dBs).  An STC rating is assigned to a window to designate its capacity to block sound.</a:t>
            </a:r>
            <a:br>
              <a:rPr lang="en-US" sz="1200" b="1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200" b="1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The higher the decibel the higher the STC rating needed.  Typical windows have STC ratings in the 25 – 28 range.</a:t>
            </a:r>
            <a:br>
              <a:rPr lang="en-US" sz="1200" b="1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200" b="1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From loud lawn mowers to barking dogs, the STC 34 rated  option is designed to control these most common nuisances.</a:t>
            </a:r>
            <a:endParaRPr lang="en-US" sz="1200" dirty="0">
              <a:solidFill>
                <a:srgbClr val="FFFFFF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04800" y="6127929"/>
            <a:ext cx="6324600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2800" b="1" i="1" kern="1000" spc="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Sound Transmission Control Option</a:t>
            </a:r>
            <a:endParaRPr lang="en-US" sz="2800" b="1" i="1" kern="1000" spc="600" dirty="0">
              <a:solidFill>
                <a:srgbClr val="FFFFFF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29400" y="2909305"/>
            <a:ext cx="2438400" cy="3716377"/>
          </a:xfrm>
          <a:prstGeom prst="roundRect">
            <a:avLst>
              <a:gd name="adj" fmla="val 7094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4800" y="2773681"/>
            <a:ext cx="2474920" cy="2911848"/>
          </a:xfrm>
          <a:prstGeom prst="roundRect">
            <a:avLst>
              <a:gd name="adj" fmla="val 5914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5905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69456" y="5259387"/>
            <a:ext cx="8393544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/>
          <a:p>
            <a:pPr indent="3175" algn="ct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2800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Great Value and Great Price…</a:t>
            </a: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8700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09602" y="822960"/>
            <a:ext cx="5523617" cy="4206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1263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69456" y="5823129"/>
            <a:ext cx="8393544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sz="2800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8700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4572000" y="929640"/>
            <a:ext cx="4343400" cy="557784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2000">
                <a:srgbClr val="999545">
                  <a:alpha val="34000"/>
                </a:srgbClr>
              </a:gs>
              <a:gs pos="0">
                <a:srgbClr val="999545">
                  <a:alpha val="0"/>
                </a:srgbClr>
              </a:gs>
              <a:gs pos="100000">
                <a:srgbClr val="999545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t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Low-E Glass with Argon Gas</a:t>
            </a:r>
            <a:b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for enhanced thermal efficiency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25 Year Glass Breakage</a:t>
            </a:r>
            <a:b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Warranty – standard (lifetime optional)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Tandem Rollers Ride </a:t>
            </a:r>
            <a: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Easily</a:t>
            </a:r>
            <a:b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along 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Friction Free Glide Channel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Available in ¼, ½, ¼ Configurations Available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DP 30 Rating  (window size tested 78” x 48”)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Extruded Full Screen with Lifetime </a:t>
            </a:r>
            <a: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Warranty</a:t>
            </a:r>
            <a:b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(on 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2-lite sliders)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Ultra Low-E Glass with Argon Gas,</a:t>
            </a:r>
            <a:b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flat, contoured and SDL grids 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are also available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5305719" y="1672796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5303520" y="2389908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5303520" y="3098332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5303520" y="3583712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5303520" y="4059384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76200" y="6324600"/>
            <a:ext cx="274320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l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1400" i="1" kern="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* see brochure for full details</a:t>
            </a:r>
            <a:endParaRPr lang="en-US" sz="1400" i="1" kern="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600200"/>
            <a:ext cx="4800600" cy="3992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8100"/>
          </a:effectLst>
          <a:scene3d>
            <a:camera prst="perspectiveContrastingLeftFacing" fov="3000000">
              <a:rot lat="252000" lon="19548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03347" y="4648200"/>
            <a:ext cx="1992453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Rounded Rectangle 19"/>
          <p:cNvSpPr/>
          <p:nvPr/>
        </p:nvSpPr>
        <p:spPr bwMode="auto">
          <a:xfrm>
            <a:off x="5303520" y="4748048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1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  <p:bldP spid="24" grpId="0" animBg="1"/>
      <p:bldP spid="25" grpId="0" animBg="1"/>
      <p:bldP spid="15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4343400" y="5823129"/>
            <a:ext cx="4419600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sz="2800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8700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7" name="Picture 3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46904" y="1380744"/>
            <a:ext cx="1758225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4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69280" y="2971800"/>
            <a:ext cx="211281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" name="Picture 5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12280" y="1097280"/>
            <a:ext cx="213408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 bwMode="auto">
          <a:xfrm>
            <a:off x="762000" y="2590800"/>
            <a:ext cx="358140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 algn="l">
              <a:spcBef>
                <a:spcPts val="0"/>
              </a:spcBef>
              <a:spcAft>
                <a:spcPts val="2400"/>
              </a:spcAft>
              <a:defRPr/>
            </a:pP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brochure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6" name="Picture 2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50008" y="1828800"/>
            <a:ext cx="2840800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5330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4038600" y="5823129"/>
            <a:ext cx="4724400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sz="2800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8700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6146" name="Picture 2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15000" y="1600200"/>
            <a:ext cx="2833864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>
            <a:hlinkClick r:id="rId9"/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5760" y="1828800"/>
            <a:ext cx="3153721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" name="Picture 4">
            <a:hlinkClick r:id="rId11"/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260" t="10000" r="33701" b="7630"/>
          <a:stretch/>
        </p:blipFill>
        <p:spPr bwMode="auto">
          <a:xfrm>
            <a:off x="3840480" y="1828800"/>
            <a:ext cx="1653954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 bwMode="auto">
          <a:xfrm>
            <a:off x="3703320" y="4272280"/>
            <a:ext cx="201168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240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warranty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182880" y="5770880"/>
            <a:ext cx="327660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 algn="r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feature sheet</a:t>
            </a:r>
            <a:b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i="1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(double hung sheet also available)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5715000" y="5105400"/>
            <a:ext cx="297180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technical data sheet</a:t>
            </a:r>
            <a:b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i="1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(double hung sheet also available)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3812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69456" y="5259387"/>
            <a:ext cx="8393544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/>
          <a:p>
            <a:pPr indent="3175" algn="ct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2800" kern="1000" spc="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p</a:t>
            </a:r>
            <a:r>
              <a:rPr lang="en-US" sz="2800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riced right and looks </a:t>
            </a:r>
            <a:r>
              <a:rPr lang="en-US" sz="2800" kern="1000" spc="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g</a:t>
            </a:r>
            <a:r>
              <a:rPr lang="en-US" sz="2800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reat…</a:t>
            </a: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8300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42720" y="822960"/>
            <a:ext cx="6245307" cy="4206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7452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69456" y="5823129"/>
            <a:ext cx="8393544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ct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sz="2800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8300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4648200" y="914400"/>
            <a:ext cx="4343400" cy="557784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2000">
                <a:srgbClr val="999545">
                  <a:alpha val="34000"/>
                </a:srgbClr>
              </a:gs>
              <a:gs pos="0">
                <a:srgbClr val="999545">
                  <a:alpha val="0"/>
                </a:srgbClr>
              </a:gs>
              <a:gs pos="100000">
                <a:srgbClr val="999545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t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Low-E Glass with Argon Gas</a:t>
            </a:r>
            <a:b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for enhanced thermal efficiency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Transferable Limited Lifetime Warranty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Tandem Rollers Ride </a:t>
            </a:r>
            <a: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Easily</a:t>
            </a:r>
            <a:b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along 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Friction Free Glide Channel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Extruded Half Screen with Lifetime Warranty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Available in </a:t>
            </a:r>
            <a:r>
              <a:rPr lang="en-US" sz="1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1/4, 1/2, 1/4 </a:t>
            </a:r>
            <a: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and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1/3, 1/3, 1/3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 Configurations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DP 40 </a:t>
            </a:r>
            <a: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Rating (window 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size tested 78” x 48”)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Ultra Low-E Glass with Argon Gas,</a:t>
            </a:r>
            <a:b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flat and contoured </a:t>
            </a:r>
            <a: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grids,  almond vinyl color and 8 painted exterior colors 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are also available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5305719" y="1676952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5303520" y="2133600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5303520" y="2849420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5303520" y="3334328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76200" y="6324600"/>
            <a:ext cx="274320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l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1400" i="1" kern="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* see brochure for full details</a:t>
            </a:r>
            <a:endParaRPr lang="en-US" sz="1400" i="1" kern="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5303520" y="4041464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5303520" y="4535608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8891" y="1143000"/>
            <a:ext cx="3478607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scene3d>
            <a:camera prst="perspectiveContrastingLeftFacing" fov="3000000">
              <a:rot lat="252000" lon="1971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03347" y="4648200"/>
            <a:ext cx="1992453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1096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  <p:bldP spid="24" grpId="0" animBg="1"/>
      <p:bldP spid="25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4343400" y="5823129"/>
            <a:ext cx="4419600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sz="2800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8300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7" name="Picture 3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46904" y="1380744"/>
            <a:ext cx="1758216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4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69280" y="2971800"/>
            <a:ext cx="2112798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" name="Picture 5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13993" y="1097280"/>
            <a:ext cx="2134081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 bwMode="auto">
          <a:xfrm>
            <a:off x="762000" y="2590800"/>
            <a:ext cx="358140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 algn="l">
              <a:spcBef>
                <a:spcPts val="0"/>
              </a:spcBef>
              <a:spcAft>
                <a:spcPts val="2400"/>
              </a:spcAft>
              <a:defRPr/>
            </a:pP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brochure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6" name="Picture 2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50008" y="1828800"/>
            <a:ext cx="2840804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2151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4038600" y="5823129"/>
            <a:ext cx="4724400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sz="2800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8300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8195" name="Picture 3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15000" y="1600200"/>
            <a:ext cx="2841914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" name="Picture 4">
            <a:hlinkClick r:id="rId9"/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260" t="10000" r="33701" b="7630"/>
          <a:stretch/>
        </p:blipFill>
        <p:spPr bwMode="auto">
          <a:xfrm>
            <a:off x="3840480" y="1828800"/>
            <a:ext cx="1653954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 bwMode="auto">
          <a:xfrm>
            <a:off x="3703320" y="4272280"/>
            <a:ext cx="201168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240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warranty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182880" y="5770880"/>
            <a:ext cx="327660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 algn="r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feature sheet</a:t>
            </a:r>
            <a:b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i="1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(double hung sheet also available)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5715000" y="5105400"/>
            <a:ext cx="297180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technical data sheet</a:t>
            </a:r>
            <a:b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i="1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(double hung sheet also available)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914945"/>
            <a:ext cx="2986088" cy="3908184"/>
          </a:xfrm>
          <a:prstGeom prst="rect">
            <a:avLst/>
          </a:prstGeom>
          <a:noFill/>
          <a:ln>
            <a:noFill/>
          </a:ln>
          <a:effectLst>
            <a:outerShdw blurRad="292100" dist="139700" dir="2400000" algn="t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6462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69456" y="5259387"/>
            <a:ext cx="8393544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/>
          <a:p>
            <a:pPr indent="3175" algn="ct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2800" kern="1000" spc="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f</a:t>
            </a:r>
            <a:r>
              <a:rPr lang="en-US" sz="2800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or Quality &amp; Value choose our…</a:t>
            </a: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8100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38958" y="822960"/>
            <a:ext cx="5656982" cy="4206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8546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4648200" y="914400"/>
            <a:ext cx="4343400" cy="571500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2000">
                <a:srgbClr val="999545">
                  <a:alpha val="34000"/>
                </a:srgbClr>
              </a:gs>
              <a:gs pos="0">
                <a:srgbClr val="999545">
                  <a:alpha val="0"/>
                </a:srgbClr>
              </a:gs>
              <a:gs pos="100000">
                <a:srgbClr val="999545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t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Tandem Rollers Ride </a:t>
            </a: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Easily</a:t>
            </a:r>
            <a:b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along 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Friction Free Glide Channel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Factory applied wrap-around foam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Beveled exterior frame and sash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Transferable limited lifetime warranty with Lifetime glass breakage warranty optional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Half Screen Standard with Lifetime Warranty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Available in </a:t>
            </a:r>
            <a: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1/4, 1/2, 1/4 </a:t>
            </a: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and </a:t>
            </a: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1/3, 1/3, 1/3 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Configurations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Low-E glass, Low-E glass with argon </a:t>
            </a: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gas,</a:t>
            </a:r>
            <a:b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Ultra 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Low-E glass with argon gas,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flat and contoured grids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are among the many options available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5303520" y="1681472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5303520" y="2139136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5303520" y="2621736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5303520" y="3334328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5303520" y="3832168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4343400" y="5823129"/>
            <a:ext cx="4419600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sz="2800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8100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76200" y="6324600"/>
            <a:ext cx="274320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l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1400" i="1" kern="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* see brochure for full details</a:t>
            </a:r>
            <a:endParaRPr lang="en-US" sz="1400" i="1" kern="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5303520" y="4526372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600" y="1219200"/>
            <a:ext cx="4502402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scene3d>
            <a:camera prst="perspectiveContrastingLeftFacing" fov="3000000">
              <a:rot lat="252000" lon="1971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3561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  <p:bldP spid="24" grpId="0" animBg="1"/>
      <p:bldP spid="25" grpId="0" animBg="1"/>
      <p:bldP spid="17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4343400" y="5823129"/>
            <a:ext cx="4419600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sz="2800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8100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7" name="Picture 3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46904" y="1380744"/>
            <a:ext cx="1758225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4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69280" y="2971800"/>
            <a:ext cx="211281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" name="Picture 5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12280" y="1097280"/>
            <a:ext cx="213408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 bwMode="auto">
          <a:xfrm>
            <a:off x="762000" y="2590800"/>
            <a:ext cx="358140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 algn="l">
              <a:spcBef>
                <a:spcPts val="0"/>
              </a:spcBef>
              <a:spcAft>
                <a:spcPts val="2400"/>
              </a:spcAft>
              <a:defRPr/>
            </a:pP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brochure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6" name="Picture 2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50008" y="1828800"/>
            <a:ext cx="2840800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0023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4038600" y="5823129"/>
            <a:ext cx="4724400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sz="2800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8100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0242" name="Picture 2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15000" y="1600200"/>
            <a:ext cx="2825857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>
            <a:hlinkClick r:id="rId9"/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5760" y="1828800"/>
            <a:ext cx="3178566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3" name="Picture 4">
            <a:hlinkClick r:id="rId11"/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260" t="10000" r="33701" b="7630"/>
          <a:stretch/>
        </p:blipFill>
        <p:spPr bwMode="auto">
          <a:xfrm>
            <a:off x="3840480" y="1828800"/>
            <a:ext cx="1653954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 bwMode="auto">
          <a:xfrm>
            <a:off x="3703320" y="4272280"/>
            <a:ext cx="201168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240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warranty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182880" y="5770880"/>
            <a:ext cx="327660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 algn="r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feature sheet</a:t>
            </a:r>
            <a:b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i="1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(double hung sheet also available)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32" name="TextBox 31"/>
          <p:cNvSpPr txBox="1"/>
          <p:nvPr/>
        </p:nvSpPr>
        <p:spPr bwMode="auto">
          <a:xfrm>
            <a:off x="5715000" y="5105400"/>
            <a:ext cx="297180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technical data sheet</a:t>
            </a:r>
            <a:b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i="1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(double hung sheet also available)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16446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69456" y="5259387"/>
            <a:ext cx="8393544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/>
          <a:p>
            <a:pPr indent="3175" algn="ct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2800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priced right and looks great…</a:t>
            </a: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8050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3240" y="822960"/>
            <a:ext cx="8089522" cy="4206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5489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TextBox 20"/>
          <p:cNvSpPr txBox="1"/>
          <p:nvPr/>
        </p:nvSpPr>
        <p:spPr bwMode="auto">
          <a:xfrm>
            <a:off x="76200" y="6324600"/>
            <a:ext cx="274320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l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1400" i="1" kern="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* see brochure for full details</a:t>
            </a:r>
            <a:endParaRPr lang="en-US" sz="1400" i="1" kern="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0520" y="1325880"/>
            <a:ext cx="4037002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scene3d>
            <a:camera prst="perspectiveContrastingLeftFacing" fov="3000000">
              <a:rot lat="252000" lon="1971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6" name="Rounded Rectangle 25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 descr="Atrium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 descr="Atrium_window_logo_green_screen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4648200" y="914400"/>
            <a:ext cx="4343400" cy="571500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2000">
                <a:srgbClr val="999545">
                  <a:alpha val="34000"/>
                </a:srgbClr>
              </a:gs>
              <a:gs pos="0">
                <a:srgbClr val="999545">
                  <a:alpha val="0"/>
                </a:srgbClr>
              </a:gs>
              <a:gs pos="100000">
                <a:srgbClr val="999545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t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Removable Sash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Sweep Lock Helps Provide </a:t>
            </a: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 Weather-Tight 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Seal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Transferable limited lifetime warranty with Lifetime Glass Breakage warranty optional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Available in </a:t>
            </a:r>
            <a:r>
              <a:rPr lang="en-US" sz="14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1/4, 1/2, 1/4 </a:t>
            </a: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and </a:t>
            </a: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1/3, 1/3, 1/3 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Configuration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DP Rating 25 (window size tested 72” x 48”)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Ultra Low-E Glass with Argon Gas,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flat and contoured grids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are also available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5303520" y="1429328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5303520" y="1905000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5303520" y="2611584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5303520" y="3336640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5303520" y="3819236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4343400" y="5823129"/>
            <a:ext cx="4419600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sz="2800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8050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74524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  <p:bldP spid="24" grpId="0" animBg="1"/>
      <p:bldP spid="25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4038600" y="5823129"/>
            <a:ext cx="4724400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sz="2800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4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Series 8050</a:t>
            </a:r>
            <a:endParaRPr lang="en-US" sz="44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1266" name="Picture 2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5760" y="1828800"/>
            <a:ext cx="3169198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7" name="Picture 3">
            <a:hlinkClick r:id="rId9"/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15000" y="1600200"/>
            <a:ext cx="2758699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" name="Picture 4">
            <a:hlinkClick r:id="rId11"/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260" t="10000" r="33701" b="7630"/>
          <a:stretch/>
        </p:blipFill>
        <p:spPr bwMode="auto">
          <a:xfrm>
            <a:off x="3840480" y="1828800"/>
            <a:ext cx="1653954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 bwMode="auto">
          <a:xfrm>
            <a:off x="3703320" y="4272280"/>
            <a:ext cx="201168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240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warranty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32" name="TextBox 31"/>
          <p:cNvSpPr txBox="1"/>
          <p:nvPr/>
        </p:nvSpPr>
        <p:spPr bwMode="auto">
          <a:xfrm>
            <a:off x="182880" y="5770880"/>
            <a:ext cx="327660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 algn="r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feature sheet</a:t>
            </a:r>
            <a:b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i="1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(double hung sheet also available)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5715000" y="5105400"/>
            <a:ext cx="2971800" cy="762000"/>
          </a:xfrm>
          <a:prstGeom prst="roundRect">
            <a:avLst>
              <a:gd name="adj" fmla="val 6770"/>
            </a:avLst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ctr" anchorCtr="0">
            <a:noAutofit/>
          </a:bodyPr>
          <a:lstStyle/>
          <a:p>
            <a:pPr indent="3175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technical data sheet</a:t>
            </a:r>
            <a:b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400" i="1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(double hung sheet also available)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69025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RB_Kitchen2_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 descr="RB_Bedroom1_pho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 descr="RB_Kitchen1_phot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trium_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Atrium_window_logo_green_scree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1" name="Rounded Rectangle 20">
            <a:hlinkClick r:id="rId7" action="ppaction://hlinksldjump"/>
          </p:cNvPr>
          <p:cNvSpPr/>
          <p:nvPr/>
        </p:nvSpPr>
        <p:spPr bwMode="auto">
          <a:xfrm>
            <a:off x="457200" y="3063240"/>
            <a:ext cx="8229600" cy="1188720"/>
          </a:xfrm>
          <a:prstGeom prst="roundRect">
            <a:avLst>
              <a:gd name="adj" fmla="val 21213"/>
            </a:avLst>
          </a:prstGeom>
          <a:solidFill>
            <a:srgbClr val="999545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  <a:tabLst>
                <a:tab pos="3887788" algn="r"/>
              </a:tabLst>
            </a:pPr>
            <a:r>
              <a:rPr lang="en-US" sz="2000" b="1" i="1" u="sng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Casement, Awning &amp; Hopper</a:t>
            </a:r>
          </a:p>
          <a:p>
            <a:pPr>
              <a:spcAft>
                <a:spcPts val="600"/>
              </a:spcAft>
              <a:tabLst>
                <a:tab pos="3887788" algn="r"/>
              </a:tabLst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Casement and awning windows crank open to the outside.  The Casement window opens a full 90 degrees</a:t>
            </a:r>
            <a:b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and casement windows are a popular option over a kitchen sink.  Hopper windows crank open</a:t>
            </a:r>
            <a:b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to the inside and are most commonly used in a basement or any room underground.</a:t>
            </a:r>
          </a:p>
        </p:txBody>
      </p:sp>
      <p:sp>
        <p:nvSpPr>
          <p:cNvPr id="22" name="Rounded Rectangle 21">
            <a:hlinkClick r:id="rId8" action="ppaction://hlinksldjump"/>
          </p:cNvPr>
          <p:cNvSpPr/>
          <p:nvPr/>
        </p:nvSpPr>
        <p:spPr bwMode="auto">
          <a:xfrm>
            <a:off x="457200" y="4892040"/>
            <a:ext cx="8229600" cy="1188720"/>
          </a:xfrm>
          <a:prstGeom prst="roundRect">
            <a:avLst>
              <a:gd name="adj" fmla="val 21399"/>
            </a:avLst>
          </a:prstGeom>
          <a:solidFill>
            <a:srgbClr val="999545"/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  <a:tabLst>
                <a:tab pos="3887788" algn="r"/>
              </a:tabLst>
            </a:pPr>
            <a:r>
              <a:rPr lang="en-US" sz="2000" b="1" i="1" u="sng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Bay / Bow &amp; Garden</a:t>
            </a:r>
            <a:r>
              <a:rPr lang="en-US" sz="1400" i="1" u="sng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(Projection Windows)</a:t>
            </a:r>
            <a:endParaRPr lang="en-US" sz="1800" i="1" u="sng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  <a:tabLst>
                <a:tab pos="3887788" algn="r"/>
              </a:tabLst>
            </a:pPr>
            <a:r>
              <a:rPr lang="en-US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Bay and bow windows create a window seat adding more dimension to a room and providing a larger viewing area.  These windows are available in 3-5 lite styles and you can select hung or casement flankers for ventilation.</a:t>
            </a:r>
            <a:br>
              <a:rPr lang="en-US" sz="11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Garden window depth provides a generous area for plants, picture frames and simply adds space to the </a:t>
            </a:r>
            <a:r>
              <a:rPr lang="en-US" sz="11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room.</a:t>
            </a:r>
            <a:endParaRPr lang="en-US" sz="11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165100" y="1955542"/>
            <a:ext cx="8788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175">
              <a:spcBef>
                <a:spcPct val="20000"/>
              </a:spcBef>
              <a:defRPr/>
            </a:pPr>
            <a:r>
              <a:rPr lang="en-US" sz="3200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Atrium’s </a:t>
            </a:r>
            <a:r>
              <a:rPr lang="en-US" sz="3200" kern="1000" spc="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Additional Styles</a:t>
            </a:r>
            <a:br>
              <a:rPr lang="en-US" sz="3200" kern="1000" spc="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3200" kern="1000" spc="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Replacement Window Offering</a:t>
            </a:r>
          </a:p>
        </p:txBody>
      </p:sp>
    </p:spTree>
    <p:extLst>
      <p:ext uri="{BB962C8B-B14F-4D97-AF65-F5344CB8AC3E}">
        <p14:creationId xmlns:p14="http://schemas.microsoft.com/office/powerpoint/2010/main" val="8875846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69456" y="5259387"/>
            <a:ext cx="8393544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1200"/>
              </a:spcAft>
              <a:defRPr/>
            </a:pPr>
            <a:r>
              <a:rPr lang="en-US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picture </a:t>
            </a:r>
            <a:r>
              <a:rPr lang="en-US" kern="1000" spc="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windows </a:t>
            </a:r>
            <a:r>
              <a:rPr lang="en-US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or architectural </a:t>
            </a:r>
            <a:r>
              <a:rPr lang="en-US" kern="1000" spc="6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shapes add a little more style…</a:t>
            </a:r>
            <a:endParaRPr lang="en-US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36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Picture Windows &amp; Shapes</a:t>
            </a:r>
            <a:endParaRPr lang="en-US" sz="36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9400" y="1442720"/>
            <a:ext cx="2844800" cy="3586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69241" y="841248"/>
            <a:ext cx="4349976" cy="3155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40538" y="1524000"/>
            <a:ext cx="2422462" cy="302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4624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4648200" y="914400"/>
            <a:ext cx="4343400" cy="571500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2000">
                <a:srgbClr val="999545"/>
              </a:gs>
              <a:gs pos="0">
                <a:srgbClr val="999545">
                  <a:alpha val="0"/>
                </a:srgbClr>
              </a:gs>
              <a:gs pos="100000">
                <a:srgbClr val="999545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tIns="91440" bIns="0" anchor="t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Reinforced, multi-cavity </a:t>
            </a: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construction</a:t>
            </a:r>
            <a:b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provides 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additional thermal </a:t>
            </a: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performance</a:t>
            </a:r>
            <a:b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and 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structural integrity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Fusion-welded frame adds strength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and boost thermal performance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Transferable limited lifetime warranty with Lifetime glass breakage warranty optional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Double Strength Glass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Low-E glass, Low-E glass with argon </a:t>
            </a: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gas,</a:t>
            </a:r>
            <a:b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Ultra 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Low-E glass with argon gas,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flat and contoured grids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are among the many options available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5311910" y="1930396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5334000" y="2620820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5334000" y="3356960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5334000" y="3813608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981199" y="5823129"/>
            <a:ext cx="6781801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32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Picture Windows &amp; Shapes</a:t>
            </a:r>
            <a:endParaRPr lang="en-US" sz="32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76200" y="6324600"/>
            <a:ext cx="274320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l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1400" i="1" kern="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* see brochure for full details</a:t>
            </a:r>
            <a:endParaRPr lang="en-US" sz="1400" i="1" kern="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3154" y="1254613"/>
            <a:ext cx="3039246" cy="4633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scene3d>
            <a:camera prst="perspectiveContrastingRightFacing" fov="3000000">
              <a:rot lat="251039" lon="19848803" rev="22002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2193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25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69456" y="4419600"/>
            <a:ext cx="8393544" cy="2101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0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casement  and awning windows provide clean, sleek lines and are found in many upscale homes.</a:t>
            </a:r>
            <a:br>
              <a:rPr lang="en-US" sz="20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20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The Hopper </a:t>
            </a:r>
            <a:r>
              <a:rPr lang="en-US" sz="2000" kern="1000" spc="4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window allows the </a:t>
            </a:r>
            <a:r>
              <a:rPr lang="en-US" sz="20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ability</a:t>
            </a:r>
            <a:br>
              <a:rPr lang="en-US" sz="20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20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to </a:t>
            </a:r>
            <a:r>
              <a:rPr lang="en-US" sz="2000" kern="1000" spc="4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have an operable window even in the basement…</a:t>
            </a: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36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Casement, Awning &amp; Hopper</a:t>
            </a:r>
            <a:endParaRPr lang="en-US" sz="36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3988" y="1397154"/>
            <a:ext cx="2701742" cy="2742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84892" y="1122680"/>
            <a:ext cx="1478108" cy="3016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45389" y="906223"/>
            <a:ext cx="4439503" cy="344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5109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4577080" y="914400"/>
            <a:ext cx="4434840" cy="571500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2000">
                <a:srgbClr val="999545">
                  <a:alpha val="34000"/>
                </a:srgbClr>
              </a:gs>
              <a:gs pos="0">
                <a:srgbClr val="999545">
                  <a:alpha val="0"/>
                </a:srgbClr>
              </a:gs>
              <a:gs pos="100000">
                <a:srgbClr val="999545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none" tIns="91440" bIns="0" anchor="t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Low-E Glass with Argon Gas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Beveled exterior frame perimeter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Low profile handle folds in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and provides a popular aesthetic appeal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Narrow profile permits expanded viewing area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Opens 90 degrees for better ventilation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Tandem locks standard over 34” in height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Low-E glass, Ultra Low-E glass with argon gas,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flat and contoured grids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and 2” simulated meeting rail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are among the many options available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5303520" y="1435332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5303520" y="1915624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5303520" y="2620820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5303520" y="3096492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981199" y="5823129"/>
            <a:ext cx="6781801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32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Casement Windows</a:t>
            </a:r>
            <a:endParaRPr lang="en-US" sz="32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76200" y="6324600"/>
            <a:ext cx="274320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l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1400" i="1" kern="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* see brochure for full details</a:t>
            </a:r>
            <a:endParaRPr lang="en-US" sz="1400" i="1" kern="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5303520" y="3562928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5303520" y="4038600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6324" y="1219200"/>
            <a:ext cx="3660401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50800"/>
          </a:effectLst>
          <a:scene3d>
            <a:camera prst="perspectiveContrastingLeftFacing" fov="3000000">
              <a:rot lat="252000" lon="19548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26978" y="3554800"/>
            <a:ext cx="1492622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6254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25" grpId="0" animBg="1"/>
      <p:bldP spid="17" grpId="0" animBg="1"/>
      <p:bldP spid="22" grpId="0" animBg="1"/>
      <p:bldP spid="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4577080" y="914400"/>
            <a:ext cx="4434840" cy="571500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2000">
                <a:srgbClr val="999545">
                  <a:alpha val="34000"/>
                </a:srgbClr>
              </a:gs>
              <a:gs pos="0">
                <a:srgbClr val="999545">
                  <a:alpha val="0"/>
                </a:srgbClr>
              </a:gs>
              <a:gs pos="100000">
                <a:srgbClr val="999545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tIns="91440" bIns="0" anchor="t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Low-E Glass with Argon Gas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Beveled exterior frame perimeter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Low profile handle folds in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and provides a popular aesthetic appeal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Narrow profile permits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expanded viewing area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Low-E glass, Ultra Low-E glass with argon </a:t>
            </a: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gas,</a:t>
            </a:r>
            <a:b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flat 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and contoured grids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are among the many options available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5311910" y="1444568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5334000" y="1915624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5334000" y="2623132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5334000" y="3334328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981199" y="5823129"/>
            <a:ext cx="6781801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32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Awning Windows</a:t>
            </a:r>
            <a:endParaRPr lang="en-US" sz="32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76200" y="6324600"/>
            <a:ext cx="274320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l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1400" i="1" kern="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* see brochure for full details</a:t>
            </a:r>
            <a:endParaRPr lang="en-US" sz="1400" i="1" kern="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2759" y="1219200"/>
            <a:ext cx="4053778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scene3d>
            <a:camera prst="perspectiveContrastingRightFacing" fov="3000000">
              <a:rot lat="252000" lon="19548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66035" y="4419600"/>
            <a:ext cx="2577365" cy="1953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038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25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4577080" y="914400"/>
            <a:ext cx="4434840" cy="571500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2000">
                <a:srgbClr val="999545">
                  <a:alpha val="34000"/>
                </a:srgbClr>
              </a:gs>
              <a:gs pos="0">
                <a:srgbClr val="999545">
                  <a:alpha val="0"/>
                </a:srgbClr>
              </a:gs>
              <a:gs pos="100000">
                <a:srgbClr val="999545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tIns="91440" bIns="0" anchor="t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8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The all-welded Hopper </a:t>
            </a:r>
            <a:r>
              <a:rPr lang="en-US" sz="18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Window</a:t>
            </a:r>
            <a:br>
              <a:rPr lang="en-US" sz="18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8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is </a:t>
            </a:r>
            <a:r>
              <a:rPr lang="en-US" sz="18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available in white with clear </a:t>
            </a:r>
            <a:r>
              <a:rPr lang="en-US" sz="18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glass</a:t>
            </a:r>
            <a:br>
              <a:rPr lang="en-US" sz="18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8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and </a:t>
            </a:r>
            <a:r>
              <a:rPr lang="en-US" sz="18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features dual tilt </a:t>
            </a:r>
            <a:r>
              <a:rPr lang="en-US" sz="18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latches.</a:t>
            </a:r>
          </a:p>
          <a:p>
            <a:pPr indent="3175">
              <a:spcBef>
                <a:spcPts val="0"/>
              </a:spcBef>
              <a:spcAft>
                <a:spcPts val="2400"/>
              </a:spcAft>
              <a:defRPr/>
            </a:pPr>
            <a:r>
              <a:rPr lang="en-US" sz="18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The </a:t>
            </a:r>
            <a:r>
              <a:rPr lang="en-US" sz="18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window is available in three stock sizes</a:t>
            </a:r>
            <a:r>
              <a:rPr lang="en-US" sz="18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:</a:t>
            </a:r>
            <a:endParaRPr lang="en-US" sz="1800" dirty="0">
              <a:solidFill>
                <a:srgbClr val="FFFFFF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32” x 15 ½”</a:t>
            </a:r>
          </a:p>
          <a:p>
            <a:pPr indent="3175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32” x 19 ½”</a:t>
            </a:r>
          </a:p>
          <a:p>
            <a:pPr indent="3175">
              <a:spcBef>
                <a:spcPts val="0"/>
              </a:spcBef>
              <a:spcAft>
                <a:spcPts val="240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32” x 23 ½”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1981199" y="5823129"/>
            <a:ext cx="6781801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32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Hopper Windows</a:t>
            </a:r>
            <a:endParaRPr lang="en-US" sz="32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76200" y="6324600"/>
            <a:ext cx="274320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l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1400" i="1" kern="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* see brochure for full details</a:t>
            </a:r>
            <a:endParaRPr lang="en-US" sz="1400" i="1" kern="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3988" y="1066800"/>
            <a:ext cx="4049616" cy="3108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0600" y="4343400"/>
            <a:ext cx="3069544" cy="1597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609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69456" y="5105400"/>
            <a:ext cx="8393544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800" kern="1000" spc="4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Bay &amp; Bow windows whether you’re </a:t>
            </a:r>
            <a:r>
              <a:rPr lang="en-US" sz="18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trying</a:t>
            </a:r>
            <a:br>
              <a:rPr lang="en-US" sz="18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8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to </a:t>
            </a:r>
            <a:r>
              <a:rPr lang="en-US" sz="1800" kern="1000" spc="4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create another seat or add </a:t>
            </a:r>
            <a:r>
              <a:rPr lang="en-US" sz="18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dimension</a:t>
            </a:r>
            <a:br>
              <a:rPr lang="en-US" sz="18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8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to </a:t>
            </a:r>
            <a:r>
              <a:rPr lang="en-US" sz="1800" kern="1000" spc="4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the room and the garden </a:t>
            </a:r>
            <a:r>
              <a:rPr lang="en-US" sz="18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window features</a:t>
            </a:r>
            <a:br>
              <a:rPr lang="en-US" sz="18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8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a 17½” depth </a:t>
            </a:r>
            <a:r>
              <a:rPr lang="en-US" sz="1800" kern="1000" spc="400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for plants or added room </a:t>
            </a:r>
            <a:r>
              <a:rPr lang="en-US" sz="1800" kern="1000" spc="4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space…</a:t>
            </a: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36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Bay / Bow &amp; Garden Windows</a:t>
            </a:r>
            <a:endParaRPr lang="en-US" sz="36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92800" y="2021645"/>
            <a:ext cx="3134042" cy="2702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39999" y="949960"/>
            <a:ext cx="4140869" cy="3221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187" y="1864360"/>
            <a:ext cx="3341687" cy="2645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7747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4648200" y="914400"/>
            <a:ext cx="4343400" cy="571500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2000">
                <a:srgbClr val="999545">
                  <a:alpha val="34000"/>
                </a:srgbClr>
              </a:gs>
              <a:gs pos="0">
                <a:srgbClr val="999545">
                  <a:alpha val="0"/>
                </a:srgbClr>
              </a:gs>
              <a:gs pos="100000">
                <a:srgbClr val="999545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t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Bay &amp; Bow windows are available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in 3, 4 and 5 –lite styles or can be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ordered with double hung or casement windows to flank a middle picture window. Flankers open to provide ventilation.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These windows arrive completely assembled and are simple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to install and customize.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They 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are available in white or almond, </a:t>
            </a: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bronze 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exterior laminate (Series </a:t>
            </a: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8700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)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and interior wood laminate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and 8 painted colors (Series </a:t>
            </a: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8900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)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5303520" y="2417616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5303520" y="3371272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743200" y="5823129"/>
            <a:ext cx="6019800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0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Bay &amp; Bow Windows</a:t>
            </a:r>
            <a:endParaRPr lang="en-US" sz="40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76200" y="6324600"/>
            <a:ext cx="274320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l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1400" i="1" kern="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* see brochure for full details</a:t>
            </a:r>
            <a:endParaRPr lang="en-US" sz="1400" i="1" kern="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2400" y="990600"/>
            <a:ext cx="4151301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30033" y="3958769"/>
            <a:ext cx="2899955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1649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 descr="Atriu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 descr="Atrium_window_logo_green_sc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4648200" y="914400"/>
            <a:ext cx="4343400" cy="571500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2000">
                <a:srgbClr val="999545">
                  <a:alpha val="34000"/>
                </a:srgbClr>
              </a:gs>
              <a:gs pos="0">
                <a:srgbClr val="999545">
                  <a:alpha val="0"/>
                </a:srgbClr>
              </a:gs>
              <a:gs pos="100000">
                <a:srgbClr val="999545"/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0" anchor="t" anchorCtr="0">
            <a:noAutofit/>
          </a:bodyPr>
          <a:lstStyle/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 </a:t>
            </a: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17½” 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garden window depth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provides a generous area for plants,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picture frames or added room space.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The roof glass panel features safety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laminated glass for added protection.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There is a  hand-sanded </a:t>
            </a:r>
            <a:r>
              <a:rPr lang="en-US" sz="1600" dirty="0" smtClean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1¼” 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birch veneer surround and 7/8” insulated glass for maximum thermal performance.  Side casement vents provide easy ventilation.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 multi-point locking system and corrosion-resistant hardware enhances window security</a:t>
            </a:r>
          </a:p>
          <a:p>
            <a:pPr indent="3175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Available in white or almond; 5/8” flat grid,</a:t>
            </a:r>
            <a:b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</a:b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ヒラギノ角ゴ Pro W3" charset="-128"/>
              </a:rPr>
              <a:t>oak hardwood surround and sill muffler complete the available options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5303520" y="2419004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5303520" y="3622132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743200" y="5823129"/>
            <a:ext cx="6019800" cy="73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endParaRPr lang="en-US" b="1" u="sng" kern="1000" spc="600" dirty="0" smtClean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  <a:p>
            <a:pPr indent="3175" algn="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4000" b="1" i="1" kern="1000" spc="60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Garden Windows</a:t>
            </a:r>
            <a:endParaRPr lang="en-US" sz="4000" b="1" i="1" kern="1000" spc="60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76200" y="6324600"/>
            <a:ext cx="274320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0">
            <a:noAutofit/>
          </a:bodyPr>
          <a:lstStyle/>
          <a:p>
            <a:pPr indent="3175" algn="l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n-US" sz="1400" i="1" kern="0" dirty="0" smtClean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</a:rPr>
              <a:t>* see brochure for full details</a:t>
            </a:r>
            <a:endParaRPr lang="en-US" sz="1400" i="1" kern="0" dirty="0">
              <a:solidFill>
                <a:schemeClr val="bg1"/>
              </a:solidFill>
              <a:latin typeface="Calibri" panose="020F0502020204030204" pitchFamily="34" charset="0"/>
              <a:ea typeface="ヒラギノ角ゴ Pro W3" charset="-128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5303520" y="4309780"/>
            <a:ext cx="2971800" cy="54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9822" y="1046382"/>
            <a:ext cx="4063578" cy="3504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63300" y="3657600"/>
            <a:ext cx="17801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4880" y="4191000"/>
            <a:ext cx="198352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7257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  <p:bldP spid="2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e47f5db805ce29cad3bd45f84dd5b936d943be7"/>
</p:tagLst>
</file>

<file path=ppt/theme/theme1.xml><?xml version="1.0" encoding="utf-8"?>
<a:theme xmlns:a="http://schemas.openxmlformats.org/drawingml/2006/main" name="Atrium Windows">
  <a:themeElements>
    <a:clrScheme name="Default Design 3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3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3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14961</TotalTime>
  <Words>695</Words>
  <Application>Microsoft Macintosh PowerPoint</Application>
  <PresentationFormat>On-screen Show (4:3)</PresentationFormat>
  <Paragraphs>211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Calibri</vt:lpstr>
      <vt:lpstr>Century Gothic</vt:lpstr>
      <vt:lpstr>Times New Roman</vt:lpstr>
      <vt:lpstr>ヒラギノ角ゴ Pro W3</vt:lpstr>
      <vt:lpstr>Atrium Windows</vt:lpstr>
      <vt:lpstr>1_Default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 von der Lippe</dc:creator>
  <cp:lastModifiedBy>Steven Huff</cp:lastModifiedBy>
  <cp:revision>499</cp:revision>
  <cp:lastPrinted>2011-11-29T15:59:29Z</cp:lastPrinted>
  <dcterms:created xsi:type="dcterms:W3CDTF">2006-10-16T19:31:23Z</dcterms:created>
  <dcterms:modified xsi:type="dcterms:W3CDTF">2016-11-07T16:54:09Z</dcterms:modified>
</cp:coreProperties>
</file>