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6" r:id="rId1"/>
  </p:sldMasterIdLst>
  <p:notesMasterIdLst>
    <p:notesMasterId r:id="rId4"/>
  </p:notesMasterIdLst>
  <p:handoutMasterIdLst>
    <p:handoutMasterId r:id="rId5"/>
  </p:handoutMasterIdLst>
  <p:sldIdLst>
    <p:sldId id="268" r:id="rId2"/>
    <p:sldId id="314" r:id="rId3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4F26"/>
    <a:srgbClr val="999545"/>
    <a:srgbClr val="999145"/>
    <a:srgbClr val="B9B163"/>
    <a:srgbClr val="A29948"/>
    <a:srgbClr val="C2BB74"/>
    <a:srgbClr val="000066"/>
    <a:srgbClr val="D9D4A9"/>
    <a:srgbClr val="007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 snapToObjects="1" showGuides="1">
      <p:cViewPr>
        <p:scale>
          <a:sx n="94" d="100"/>
          <a:sy n="94" d="100"/>
        </p:scale>
        <p:origin x="1696" y="8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CC667F4-163C-4798-A5F1-C0BADA4ED92C}" type="datetime1">
              <a:rPr lang="en-US" altLang="en-US"/>
              <a:pPr>
                <a:defRPr/>
              </a:pPr>
              <a:t>11/7/16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24A7C2A-0878-4AFC-86EC-CDBC0D184B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9853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91CF36D-993B-48F6-A1DD-28BCFA63F4AC}" type="datetime1">
              <a:rPr lang="en-US" altLang="en-US"/>
              <a:pPr>
                <a:defRPr/>
              </a:pPr>
              <a:t>11/7/16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035378-0011-4610-AE60-383F6FF60B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9224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>
                <a:solidFill>
                  <a:srgbClr val="7F7F7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F7F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135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49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1197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5" r:id="rId2"/>
    <p:sldLayoutId id="214748377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000" kern="1200">
          <a:solidFill>
            <a:srgbClr val="FFFFFF"/>
          </a:solidFill>
          <a:latin typeface="+mj-lt"/>
          <a:ea typeface="ヒラギノ角ゴ Pro W3" charset="-128"/>
          <a:cs typeface="ヒラギノ角ゴ Pro W3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000">
          <a:solidFill>
            <a:srgbClr val="FFFFFF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4572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400" kern="1200">
          <a:solidFill>
            <a:srgbClr val="7F7F7F"/>
          </a:solidFill>
          <a:latin typeface="+mn-lt"/>
          <a:ea typeface="ヒラギノ角ゴ Pro W3" charset="-128"/>
          <a:cs typeface="ヒラギノ角ゴ Pro W3" charset="-128"/>
        </a:defRPr>
      </a:lvl1pPr>
      <a:lvl2pPr marL="9144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4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2pPr>
      <a:lvl3pPr marL="1371600" indent="-4572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20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3pPr>
      <a:lvl4pPr marL="17145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kern="1200">
          <a:solidFill>
            <a:srgbClr val="7F7F7F"/>
          </a:solidFill>
          <a:latin typeface="+mn-lt"/>
          <a:ea typeface="ヒラギノ角ゴ Pro W3" charset="-128"/>
          <a:cs typeface="+mn-cs"/>
        </a:defRPr>
      </a:lvl4pPr>
      <a:lvl5pPr marL="21717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600" kern="1200">
          <a:solidFill>
            <a:srgbClr val="7F7F7F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1.png"/><Relationship Id="rId6" Type="http://schemas.openxmlformats.org/officeDocument/2006/relationships/hyperlink" Target="http://marketing.atrium.com/sales-support/training-and-pricing-sheets/" TargetMode="External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60897"/>
            <a:ext cx="9144000" cy="6097103"/>
          </a:xfrm>
          <a:prstGeom prst="rect">
            <a:avLst/>
          </a:prstGeom>
          <a:gradFill flip="none" rotWithShape="1">
            <a:gsLst>
              <a:gs pos="25000">
                <a:srgbClr val="004F26">
                  <a:alpha val="90000"/>
                </a:srgbClr>
              </a:gs>
              <a:gs pos="5000">
                <a:srgbClr val="004F26">
                  <a:alpha val="0"/>
                </a:srgbClr>
              </a:gs>
              <a:gs pos="100000">
                <a:srgbClr val="004F26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Subtitle 6"/>
          <p:cNvSpPr txBox="1">
            <a:spLocks/>
          </p:cNvSpPr>
          <p:nvPr/>
        </p:nvSpPr>
        <p:spPr bwMode="auto">
          <a:xfrm>
            <a:off x="76200" y="6057900"/>
            <a:ext cx="8991600" cy="473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 anchorCtr="0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2000" spc="700" dirty="0" smtClean="0">
                <a:solidFill>
                  <a:srgbClr val="EAEAE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ヒラギノ角ゴ Pro W3" charset="-128"/>
              </a:rPr>
              <a:t>WINDOW PRICING TOOL</a:t>
            </a:r>
            <a:endParaRPr lang="en-US" sz="2000" spc="700" dirty="0">
              <a:solidFill>
                <a:srgbClr val="EAEAE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ヒラギノ角ゴ Pro W3" charset="-128"/>
            </a:endParaRPr>
          </a:p>
        </p:txBody>
      </p:sp>
      <p:pic>
        <p:nvPicPr>
          <p:cNvPr id="10" name="Picture 9" descr="Atrium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2336" y="146304"/>
            <a:ext cx="271375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Atrium_window_logo_green_screen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54" b="35324"/>
          <a:stretch>
            <a:fillRect/>
          </a:stretch>
        </p:blipFill>
        <p:spPr bwMode="auto">
          <a:xfrm>
            <a:off x="5454650" y="1505528"/>
            <a:ext cx="3556000" cy="4335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bg1">
                <a:lumMod val="50000"/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 bwMode="auto">
          <a:xfrm>
            <a:off x="6813993" y="1201579"/>
            <a:ext cx="17620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0" indent="3175" algn="l">
              <a:spcBef>
                <a:spcPct val="20000"/>
              </a:spcBef>
              <a:buFont typeface="Arial" charset="0"/>
              <a:buNone/>
            </a:pPr>
            <a:r>
              <a:rPr lang="en-US" sz="1000" b="1" kern="1000" spc="6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MADE IN USA</a:t>
            </a:r>
            <a:endParaRPr lang="en-US" sz="1000" b="1" kern="1000" spc="6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4479" y="1476081"/>
            <a:ext cx="3021755" cy="42976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bg1">
                <a:alpha val="65000"/>
              </a:schemeClr>
            </a:outerShdw>
            <a:softEdge rad="381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0886" y="1438372"/>
            <a:ext cx="5797700" cy="42857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381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ounded Rectangle 15"/>
          <p:cNvSpPr/>
          <p:nvPr/>
        </p:nvSpPr>
        <p:spPr>
          <a:xfrm>
            <a:off x="-28281" y="5724144"/>
            <a:ext cx="9189720" cy="137160"/>
          </a:xfrm>
          <a:prstGeom prst="roundRect">
            <a:avLst/>
          </a:prstGeom>
          <a:gradFill flip="none" rotWithShape="1">
            <a:gsLst>
              <a:gs pos="54000">
                <a:srgbClr val="D9D4A9"/>
              </a:gs>
              <a:gs pos="92000">
                <a:srgbClr val="D9D4A9"/>
              </a:gs>
              <a:gs pos="9000">
                <a:srgbClr val="004F26"/>
              </a:gs>
              <a:gs pos="0">
                <a:srgbClr val="D9D4A9"/>
              </a:gs>
              <a:gs pos="100000">
                <a:srgbClr val="004F2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-28281" y="1389888"/>
            <a:ext cx="9189720" cy="137160"/>
          </a:xfrm>
          <a:prstGeom prst="roundRect">
            <a:avLst/>
          </a:prstGeom>
          <a:gradFill flip="none" rotWithShape="1">
            <a:gsLst>
              <a:gs pos="71000">
                <a:srgbClr val="D9D4A9"/>
              </a:gs>
              <a:gs pos="92000">
                <a:srgbClr val="D9D4A9"/>
              </a:gs>
              <a:gs pos="0">
                <a:srgbClr val="004F26"/>
              </a:gs>
              <a:gs pos="58000">
                <a:srgbClr val="004F26"/>
              </a:gs>
              <a:gs pos="5000">
                <a:srgbClr val="D9D4A9"/>
              </a:gs>
              <a:gs pos="100000">
                <a:srgbClr val="004F2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7" descr="RB_Kitchen2_phot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166" y="704088"/>
            <a:ext cx="3070226" cy="4094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RB_Bedroom1_phot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7568" y="704088"/>
            <a:ext cx="3063240" cy="4130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RB_Kitchen1_photo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7505" y="704088"/>
            <a:ext cx="3021012" cy="404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5421" y="760897"/>
            <a:ext cx="9144000" cy="6097103"/>
          </a:xfrm>
          <a:prstGeom prst="rect">
            <a:avLst/>
          </a:prstGeom>
          <a:gradFill flip="none" rotWithShape="1">
            <a:gsLst>
              <a:gs pos="22000">
                <a:srgbClr val="004F26"/>
              </a:gs>
              <a:gs pos="5000">
                <a:srgbClr val="008000">
                  <a:alpha val="0"/>
                </a:srgbClr>
              </a:gs>
              <a:gs pos="100000">
                <a:srgbClr val="004F26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-28281" y="649224"/>
            <a:ext cx="9189720" cy="137160"/>
          </a:xfrm>
          <a:prstGeom prst="roundRect">
            <a:avLst/>
          </a:prstGeom>
          <a:gradFill flip="none" rotWithShape="1">
            <a:gsLst>
              <a:gs pos="71000">
                <a:srgbClr val="D9D4A9"/>
              </a:gs>
              <a:gs pos="92000">
                <a:srgbClr val="D9D4A9"/>
              </a:gs>
              <a:gs pos="0">
                <a:srgbClr val="004F26"/>
              </a:gs>
              <a:gs pos="58000">
                <a:srgbClr val="004F26"/>
              </a:gs>
              <a:gs pos="5000">
                <a:srgbClr val="D9D4A9"/>
              </a:gs>
              <a:gs pos="100000">
                <a:srgbClr val="004F26"/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65100" dist="50800" dir="2700000" algn="tl" rotWithShape="0">
              <a:prstClr val="black"/>
            </a:outerShdw>
            <a:softEdge rad="254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trium_logo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2337" y="110188"/>
            <a:ext cx="1899629" cy="640080"/>
          </a:xfrm>
          <a:prstGeom prst="rect">
            <a:avLst/>
          </a:prstGeom>
          <a:ln>
            <a:noFill/>
          </a:ln>
          <a:effectLst>
            <a:outerShdw blurRad="292100" dist="139700" dir="5400000" algn="tl" rotWithShape="0">
              <a:schemeClr val="bg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/>
          <p:cNvSpPr txBox="1"/>
          <p:nvPr/>
        </p:nvSpPr>
        <p:spPr bwMode="auto">
          <a:xfrm>
            <a:off x="153988" y="689777"/>
            <a:ext cx="8837612" cy="1982303"/>
          </a:xfrm>
          <a:prstGeom prst="roundRect">
            <a:avLst>
              <a:gd name="adj" fmla="val 6770"/>
            </a:avLst>
          </a:prstGeom>
          <a:gradFill flip="none" rotWithShape="1">
            <a:gsLst>
              <a:gs pos="25000">
                <a:srgbClr val="999545">
                  <a:alpha val="76000"/>
                </a:srgbClr>
              </a:gs>
              <a:gs pos="10000">
                <a:srgbClr val="999545">
                  <a:alpha val="0"/>
                </a:srgbClr>
              </a:gs>
              <a:gs pos="100000">
                <a:srgbClr val="999545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tIns="91440" bIns="91440" anchor="b" anchorCtr="0">
            <a:noAutofit/>
          </a:bodyPr>
          <a:lstStyle/>
          <a:p>
            <a:pPr indent="3175" algn="ctr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800" dirty="0" smtClean="0">
                <a:solidFill>
                  <a:srgbClr val="FFFFFF"/>
                </a:solidFill>
                <a:latin typeface="Calibri" panose="020F0502020204030204" pitchFamily="34" charset="0"/>
                <a:ea typeface="ヒラギノ角ゴ Pro W3" charset="-128"/>
              </a:rPr>
              <a:t>Window Pricing Tool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ea typeface="ヒラギノ角ゴ Pro W3" charset="-128"/>
            </a:endParaRPr>
          </a:p>
          <a:p>
            <a:pPr indent="3175"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rgbClr val="FFFFFF"/>
                </a:solidFill>
                <a:latin typeface="Calibri" panose="020F0502020204030204" pitchFamily="34" charset="0"/>
                <a:ea typeface="ヒラギノ角ゴ Pro W3" charset="-128"/>
              </a:rPr>
              <a:t>This Microsoft Excel formatted, quick and easy quote tool</a:t>
            </a:r>
            <a:br>
              <a:rPr lang="en-US" sz="2000" i="1" dirty="0" smtClean="0">
                <a:solidFill>
                  <a:srgbClr val="FFFFFF"/>
                </a:solidFill>
                <a:latin typeface="Calibri" panose="020F0502020204030204" pitchFamily="34" charset="0"/>
                <a:ea typeface="ヒラギノ角ゴ Pro W3" charset="-128"/>
              </a:rPr>
            </a:br>
            <a:r>
              <a:rPr lang="en-US" sz="2000" i="1" dirty="0" smtClean="0">
                <a:solidFill>
                  <a:srgbClr val="FFFFFF"/>
                </a:solidFill>
                <a:latin typeface="Calibri" panose="020F0502020204030204" pitchFamily="34" charset="0"/>
                <a:ea typeface="ヒラギノ角ゴ Pro W3" charset="-128"/>
              </a:rPr>
              <a:t>can be found on your marketing media site:</a:t>
            </a:r>
            <a:br>
              <a:rPr lang="en-US" sz="2000" i="1" dirty="0" smtClean="0">
                <a:solidFill>
                  <a:srgbClr val="FFFFFF"/>
                </a:solidFill>
                <a:latin typeface="Calibri" panose="020F0502020204030204" pitchFamily="34" charset="0"/>
                <a:ea typeface="ヒラギノ角ゴ Pro W3" charset="-128"/>
              </a:rPr>
            </a:br>
            <a:endParaRPr lang="en-US" sz="2000" i="1" dirty="0">
              <a:solidFill>
                <a:srgbClr val="FFFFFF"/>
              </a:solidFill>
              <a:latin typeface="Calibri" panose="020F0502020204030204" pitchFamily="34" charset="0"/>
              <a:ea typeface="ヒラギノ角ゴ Pro W3" charset="-128"/>
            </a:endParaRPr>
          </a:p>
        </p:txBody>
      </p:sp>
      <p:sp>
        <p:nvSpPr>
          <p:cNvPr id="27" name="Rounded Rectangle 26">
            <a:hlinkClick r:id="rId6"/>
          </p:cNvPr>
          <p:cNvSpPr/>
          <p:nvPr/>
        </p:nvSpPr>
        <p:spPr bwMode="auto">
          <a:xfrm>
            <a:off x="2067560" y="2250440"/>
            <a:ext cx="5019040" cy="320040"/>
          </a:xfrm>
          <a:prstGeom prst="roundRect">
            <a:avLst>
              <a:gd name="adj" fmla="val 31317"/>
            </a:avLst>
          </a:prstGeom>
          <a:solidFill>
            <a:srgbClr val="000066"/>
          </a:solidFill>
          <a:ln w="9525" cap="flat" cmpd="sng" algn="ctr">
            <a:gradFill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bg1"/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600"/>
              </a:spcAft>
              <a:tabLst>
                <a:tab pos="2286000" algn="r"/>
              </a:tabLst>
            </a:pPr>
            <a:r>
              <a:rPr lang="en-US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Atrium Pricing Tool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11" descr="Atrium_window_logo_green_screen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18998" y="5486400"/>
            <a:ext cx="1125002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chemeClr val="bg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19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 bwMode="auto">
          <a:xfrm>
            <a:off x="6813993" y="447040"/>
            <a:ext cx="17620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pPr marL="0" indent="3175" algn="l">
              <a:spcBef>
                <a:spcPct val="20000"/>
              </a:spcBef>
              <a:buFont typeface="Arial" charset="0"/>
              <a:buNone/>
            </a:pPr>
            <a:r>
              <a:rPr lang="en-US" sz="1000" b="1" kern="1000" spc="6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t>MADE IN USA</a:t>
            </a:r>
            <a:endParaRPr lang="en-US" sz="1000" b="1" kern="1000" spc="6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410200" y="2743200"/>
            <a:ext cx="3564684" cy="3874652"/>
          </a:xfrm>
          <a:prstGeom prst="rect">
            <a:avLst/>
          </a:prstGeom>
        </p:spPr>
        <p:txBody>
          <a:bodyPr lIns="91440" rIns="0" bIns="91440" anchor="t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4688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hlink"/>
                </a:solidFill>
                <a:latin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4688"/>
                </a:solidFill>
                <a:latin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4688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688"/>
                </a:solidFill>
                <a:latin typeface="+mn-lt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For your convenience in pricing simple quotes we have developed the window pricing tool in Excel. The Excel file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will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allow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you and your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customer to create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quotes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on the go.  Once the file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is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downloaded to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your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computer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there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is no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need for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internet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access.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It’s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all contained in an easy to use tool.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You choose the replacement window series, type in a unit price and your installation price and then select color, glass, grid from the pull down menus.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Once you have created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your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quote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be sure to save it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to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your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desktop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  To begin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 new quote,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click on</a:t>
            </a:r>
            <a:b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“CLICK TO </a:t>
            </a: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START”</a:t>
            </a:r>
            <a:b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300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to </a:t>
            </a:r>
            <a:r>
              <a:rPr lang="en-US" sz="130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clear the sheet.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52401" y="2971800"/>
            <a:ext cx="5334000" cy="3646052"/>
          </a:xfrm>
          <a:prstGeom prst="roundRect">
            <a:avLst>
              <a:gd name="adj" fmla="val 3998"/>
            </a:avLst>
          </a:prstGeom>
          <a:ln>
            <a:noFill/>
          </a:ln>
          <a:effectLst>
            <a:outerShdw blurRad="292100" dist="139700" dir="2700000" algn="tl" rotWithShape="0">
              <a:schemeClr val="bg1">
                <a:alpha val="65000"/>
              </a:schemeClr>
            </a:outerShdw>
            <a:softEdge rad="508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ounded Rectangle 17"/>
          <p:cNvSpPr/>
          <p:nvPr/>
        </p:nvSpPr>
        <p:spPr bwMode="auto">
          <a:xfrm>
            <a:off x="180681" y="5334000"/>
            <a:ext cx="533401" cy="274836"/>
          </a:xfrm>
          <a:prstGeom prst="roundRect">
            <a:avLst/>
          </a:prstGeom>
          <a:noFill/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/>
        </p:spPr>
        <p:txBody>
          <a:bodyPr tIns="0" rIns="0" bIns="0" anchor="ctr"/>
          <a:lstStyle/>
          <a:p>
            <a:pPr defTabSz="914400">
              <a:defRPr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2685855" y="5305719"/>
            <a:ext cx="1360903" cy="990600"/>
          </a:xfrm>
          <a:prstGeom prst="roundRect">
            <a:avLst>
              <a:gd name="adj" fmla="val 10006"/>
            </a:avLst>
          </a:prstGeom>
          <a:noFill/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/>
        </p:spPr>
        <p:txBody>
          <a:bodyPr tIns="0" rIns="0" bIns="0" anchor="ctr"/>
          <a:lstStyle/>
          <a:p>
            <a:pPr defTabSz="914400">
              <a:defRPr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225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dbea54bda509bb04a468a5964b5cc9a7a9477"/>
</p:tagLst>
</file>

<file path=ppt/theme/theme1.xml><?xml version="1.0" encoding="utf-8"?>
<a:theme xmlns:a="http://schemas.openxmlformats.org/drawingml/2006/main" name="Atrium Windows">
  <a:themeElements>
    <a:clrScheme name="ReliaBilt Theme">
      <a:dk1>
        <a:srgbClr val="3C3D3C"/>
      </a:dk1>
      <a:lt1>
        <a:sysClr val="window" lastClr="FFFFFF"/>
      </a:lt1>
      <a:dk2>
        <a:srgbClr val="79172D"/>
      </a:dk2>
      <a:lt2>
        <a:srgbClr val="EADFBD"/>
      </a:lt2>
      <a:accent1>
        <a:srgbClr val="814417"/>
      </a:accent1>
      <a:accent2>
        <a:srgbClr val="8C6F43"/>
      </a:accent2>
      <a:accent3>
        <a:srgbClr val="353535"/>
      </a:accent3>
      <a:accent4>
        <a:srgbClr val="777877"/>
      </a:accent4>
      <a:accent5>
        <a:srgbClr val="F6F0DC"/>
      </a:accent5>
      <a:accent6>
        <a:srgbClr val="D9D4A9"/>
      </a:accent6>
      <a:hlink>
        <a:srgbClr val="8B5429"/>
      </a:hlink>
      <a:folHlink>
        <a:srgbClr val="80343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wrap="none"/>
      <a:lstStyle>
        <a:defPPr marL="0" indent="3175" algn="l">
          <a:spcBef>
            <a:spcPct val="20000"/>
          </a:spcBef>
          <a:buFont typeface="Arial" charset="0"/>
          <a:buNone/>
          <a:defRPr sz="1000" b="1" kern="1000" spc="600" dirty="0">
            <a:solidFill>
              <a:schemeClr val="bg1"/>
            </a:solidFill>
            <a:latin typeface="+mn-lt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8290</TotalTime>
  <Words>46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Wingdings</vt:lpstr>
      <vt:lpstr>ヒラギノ角ゴ Pro W3</vt:lpstr>
      <vt:lpstr>Atrium Windows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ReliaBilt E-Learn template</dc:title>
  <dc:subject>ReliaBilt</dc:subject>
  <dc:creator>James Albright</dc:creator>
  <cp:lastModifiedBy>Steven Huff</cp:lastModifiedBy>
  <cp:revision>129</cp:revision>
  <dcterms:created xsi:type="dcterms:W3CDTF">2015-06-01T22:48:17Z</dcterms:created>
  <dcterms:modified xsi:type="dcterms:W3CDTF">2016-11-07T16:54:30Z</dcterms:modified>
</cp:coreProperties>
</file>