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5.xml" ContentType="application/vnd.openxmlformats-officedocument.them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6.xml" ContentType="application/vnd.openxmlformats-officedocument.theme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9" r:id="rId1"/>
    <p:sldMasterId id="2147483703" r:id="rId2"/>
    <p:sldMasterId id="2147483701" r:id="rId3"/>
    <p:sldMasterId id="2147483684" r:id="rId4"/>
    <p:sldMasterId id="2147483666" r:id="rId5"/>
    <p:sldMasterId id="2147483706" r:id="rId6"/>
    <p:sldMasterId id="2147483770" r:id="rId7"/>
  </p:sldMasterIdLst>
  <p:notesMasterIdLst>
    <p:notesMasterId r:id="rId21"/>
  </p:notesMasterIdLst>
  <p:handoutMasterIdLst>
    <p:handoutMasterId r:id="rId22"/>
  </p:handoutMasterIdLst>
  <p:sldIdLst>
    <p:sldId id="257" r:id="rId8"/>
    <p:sldId id="258" r:id="rId9"/>
    <p:sldId id="259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9144000" cy="6858000" type="screen4x3"/>
  <p:notesSz cx="6858000" cy="9144000"/>
  <p:custDataLst>
    <p:tags r:id="rId23"/>
  </p:custDataLst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 charset="-128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492E"/>
    <a:srgbClr val="046A38"/>
    <a:srgbClr val="004F26"/>
    <a:srgbClr val="E1EFD3"/>
    <a:srgbClr val="E0EFD0"/>
    <a:srgbClr val="134B2F"/>
    <a:srgbClr val="004127"/>
    <a:srgbClr val="004C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410" autoAdjust="0"/>
  </p:normalViewPr>
  <p:slideViewPr>
    <p:cSldViewPr snapToGrid="0" snapToObjects="1">
      <p:cViewPr varScale="1">
        <p:scale>
          <a:sx n="81" d="100"/>
          <a:sy n="81" d="100"/>
        </p:scale>
        <p:origin x="-115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tags" Target="tags/tag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AF7FB8F3-2396-3344-8B23-CE3202435E29}" type="datetime1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40A9559-26BF-6D47-A91A-AD6737A1D4C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3445186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CC7F853C-299E-D640-8A08-4B0125A9B690}" type="datetime1">
              <a:rPr lang="en-US" altLang="en-US"/>
              <a:pPr>
                <a:defRPr/>
              </a:pPr>
              <a:t>3/7/2019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ヒラギノ角ゴ Pro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A42F9BB-88B9-184C-A54B-7DCB17101D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763503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ヒラギノ角ゴ Pro W3" charset="-128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ヒラギノ角ゴ Pro W3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63117"/>
            <a:ext cx="7772400" cy="1743820"/>
          </a:xfrm>
          <a:prstGeom prst="rect">
            <a:avLst/>
          </a:prstGeom>
        </p:spPr>
        <p:txBody>
          <a:bodyPr anchor="ctr"/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320010" y="5940685"/>
            <a:ext cx="8510232" cy="56028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 b="0" i="0" u="none" cap="all" spc="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 dirty="0" smtClean="0"/>
              <a:t>Click to edit Master subtitle style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809799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7346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358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2478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96611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 userDrawn="1"/>
        </p:nvSpPr>
        <p:spPr bwMode="auto">
          <a:xfrm>
            <a:off x="457200" y="21304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en-US" sz="2400" smtClean="0">
                <a:solidFill>
                  <a:srgbClr val="7F7F7F"/>
                </a:solidFill>
                <a:latin typeface="Calibri" pitchFamily="34" charset="0"/>
              </a:rPr>
              <a:t>Click to edit Master text styles</a:t>
            </a:r>
          </a:p>
          <a:p>
            <a:pPr lvl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en-US" sz="2400" smtClean="0">
                <a:solidFill>
                  <a:srgbClr val="7F7F7F"/>
                </a:solidFill>
                <a:latin typeface="Calibri" pitchFamily="34" charset="0"/>
              </a:rPr>
              <a:t>Second level</a:t>
            </a:r>
          </a:p>
          <a:p>
            <a:pPr lvl="2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en-US" sz="2000" smtClean="0">
                <a:solidFill>
                  <a:srgbClr val="7F7F7F"/>
                </a:solidFill>
                <a:latin typeface="Calibri" pitchFamily="34" charset="0"/>
              </a:rPr>
              <a:t>Third level</a:t>
            </a:r>
          </a:p>
          <a:p>
            <a:pPr lvl="3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en-US" smtClean="0">
                <a:solidFill>
                  <a:srgbClr val="7F7F7F"/>
                </a:solidFill>
                <a:latin typeface="Calibri" pitchFamily="34" charset="0"/>
              </a:rPr>
              <a:t>Fourth level</a:t>
            </a:r>
          </a:p>
          <a:p>
            <a:pPr lvl="4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/>
            </a:pPr>
            <a:r>
              <a:rPr lang="en-US" altLang="en-US" sz="1600" smtClean="0">
                <a:solidFill>
                  <a:srgbClr val="7F7F7F"/>
                </a:solidFill>
                <a:latin typeface="Calibri" pitchFamily="34" charset="0"/>
              </a:rPr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47845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6237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0010" y="5940685"/>
            <a:ext cx="8510232" cy="56028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 b="0" i="0" u="none" cap="all" spc="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33536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 txBox="1">
            <a:spLocks/>
          </p:cNvSpPr>
          <p:nvPr userDrawn="1"/>
        </p:nvSpPr>
        <p:spPr bwMode="auto">
          <a:xfrm>
            <a:off x="457200" y="2130425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4572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9144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marL="1371600" indent="-4572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marL="17145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marL="2171700" indent="-342900" eaLnBrk="0" hangingPunct="0"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26289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30861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35433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4000500" indent="-3429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>
              <a:spcBef>
                <a:spcPct val="20000"/>
              </a:spcBef>
              <a:buClr>
                <a:srgbClr val="046A38"/>
              </a:buClr>
              <a:buFont typeface="Wingdings" pitchFamily="2" charset="2"/>
              <a:buChar char="§"/>
              <a:defRPr/>
            </a:pPr>
            <a:r>
              <a:rPr lang="en-US" altLang="en-US" sz="2400" smtClean="0">
                <a:solidFill>
                  <a:srgbClr val="7F7F7F"/>
                </a:solidFill>
                <a:latin typeface="Calibri" pitchFamily="34" charset="0"/>
              </a:rPr>
              <a:t>Click to edit Master text styles</a:t>
            </a:r>
          </a:p>
          <a:p>
            <a:pPr lvl="1">
              <a:spcBef>
                <a:spcPct val="20000"/>
              </a:spcBef>
              <a:buClr>
                <a:srgbClr val="046A38"/>
              </a:buClr>
              <a:buFont typeface="Wingdings" pitchFamily="2" charset="2"/>
              <a:buChar char="§"/>
              <a:defRPr/>
            </a:pPr>
            <a:r>
              <a:rPr lang="en-US" altLang="en-US" sz="2400" smtClean="0">
                <a:solidFill>
                  <a:srgbClr val="7F7F7F"/>
                </a:solidFill>
                <a:latin typeface="Calibri" pitchFamily="34" charset="0"/>
              </a:rPr>
              <a:t>Second level</a:t>
            </a:r>
          </a:p>
          <a:p>
            <a:pPr lvl="2">
              <a:spcBef>
                <a:spcPct val="20000"/>
              </a:spcBef>
              <a:buClr>
                <a:srgbClr val="046A38"/>
              </a:buClr>
              <a:buFont typeface="Wingdings" pitchFamily="2" charset="2"/>
              <a:buChar char="§"/>
              <a:defRPr/>
            </a:pPr>
            <a:r>
              <a:rPr lang="en-US" altLang="en-US" sz="2000" smtClean="0">
                <a:solidFill>
                  <a:srgbClr val="7F7F7F"/>
                </a:solidFill>
                <a:latin typeface="Calibri" pitchFamily="34" charset="0"/>
              </a:rPr>
              <a:t>Third level</a:t>
            </a:r>
          </a:p>
          <a:p>
            <a:pPr lvl="3">
              <a:spcBef>
                <a:spcPct val="20000"/>
              </a:spcBef>
              <a:buClr>
                <a:srgbClr val="046A38"/>
              </a:buClr>
              <a:buFont typeface="Wingdings" pitchFamily="2" charset="2"/>
              <a:buChar char="§"/>
              <a:defRPr/>
            </a:pPr>
            <a:r>
              <a:rPr lang="en-US" altLang="en-US" smtClean="0">
                <a:solidFill>
                  <a:srgbClr val="7F7F7F"/>
                </a:solidFill>
                <a:latin typeface="Calibri" pitchFamily="34" charset="0"/>
              </a:rPr>
              <a:t>Fourth level</a:t>
            </a:r>
          </a:p>
          <a:p>
            <a:pPr lvl="4">
              <a:spcBef>
                <a:spcPct val="20000"/>
              </a:spcBef>
              <a:buClr>
                <a:srgbClr val="046A38"/>
              </a:buClr>
              <a:buFont typeface="Wingdings" pitchFamily="2" charset="2"/>
              <a:buChar char="§"/>
              <a:defRPr/>
            </a:pPr>
            <a:r>
              <a:rPr lang="en-US" altLang="en-US" sz="1600" smtClean="0">
                <a:solidFill>
                  <a:srgbClr val="7F7F7F"/>
                </a:solidFill>
                <a:latin typeface="Calibri" pitchFamily="34" charset="0"/>
              </a:rPr>
              <a:t>Fifth level</a:t>
            </a:r>
          </a:p>
        </p:txBody>
      </p:sp>
      <p:sp>
        <p:nvSpPr>
          <p:cNvPr id="2" name="Subtitle 2"/>
          <p:cNvSpPr>
            <a:spLocks noGrp="1"/>
          </p:cNvSpPr>
          <p:nvPr>
            <p:ph type="subTitle" idx="1"/>
          </p:nvPr>
        </p:nvSpPr>
        <p:spPr>
          <a:xfrm>
            <a:off x="320010" y="5940685"/>
            <a:ext cx="8510232" cy="560287"/>
          </a:xfrm>
          <a:prstGeom prst="rect">
            <a:avLst/>
          </a:prstGeom>
        </p:spPr>
        <p:txBody>
          <a:bodyPr anchor="ctr"/>
          <a:lstStyle>
            <a:lvl1pPr marL="0" indent="0" algn="r">
              <a:buNone/>
              <a:defRPr sz="1600" b="0" i="0" u="none" cap="all" spc="5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7745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D9D4A9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37262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19664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200">
                <a:solidFill>
                  <a:srgbClr val="7F7F7F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rgbClr val="7F7F7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1573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theme" Target="../theme/theme5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theme" Target="../theme/theme6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theme" Target="../theme/theme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53975" y="1228725"/>
            <a:ext cx="9258300" cy="4351338"/>
          </a:xfrm>
          <a:prstGeom prst="rect">
            <a:avLst/>
          </a:prstGeom>
          <a:gradFill flip="none" rotWithShape="1">
            <a:gsLst>
              <a:gs pos="90000">
                <a:srgbClr val="004F26"/>
              </a:gs>
              <a:gs pos="0">
                <a:srgbClr val="046A3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1027" name="Picture 9" descr="Atrium_logo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1150" y="174625"/>
            <a:ext cx="26336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17" descr="Atrium_window_logo_green_screen.png"/>
          <p:cNvPicPr>
            <a:picLocks noChangeAspect="1"/>
          </p:cNvPicPr>
          <p:nvPr userDrawn="1"/>
        </p:nvPicPr>
        <p:blipFill>
          <a:blip r:embed="rId5" cstate="print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454" b="35324"/>
          <a:stretch>
            <a:fillRect/>
          </a:stretch>
        </p:blipFill>
        <p:spPr bwMode="auto">
          <a:xfrm>
            <a:off x="5454650" y="1238250"/>
            <a:ext cx="3556000" cy="433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 userDrawn="1"/>
        </p:nvSpPr>
        <p:spPr>
          <a:xfrm>
            <a:off x="-53975" y="1181100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-53975" y="5541963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9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9" r:id="rId1"/>
    <p:sldLayoutId id="2147483970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 userDrawn="1"/>
        </p:nvSpPr>
        <p:spPr>
          <a:xfrm>
            <a:off x="-53975" y="1181100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2051" name="Picture 9" descr="Atrium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74625"/>
            <a:ext cx="26336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6" r:id="rId1"/>
    <p:sldLayoutId id="2147483971" r:id="rId2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-20638" y="1244600"/>
            <a:ext cx="9213851" cy="4335463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3075" name="Picture 9" descr="Atrium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74625"/>
            <a:ext cx="26336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3" descr="Atrium2_photo.jp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7759" r="15598" b="6207"/>
          <a:stretch>
            <a:fillRect/>
          </a:stretch>
        </p:blipFill>
        <p:spPr bwMode="auto">
          <a:xfrm>
            <a:off x="-53975" y="1216025"/>
            <a:ext cx="4875213" cy="4360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14" descr="Atrium3_photo.jp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7" t="7201" r="2893"/>
          <a:stretch>
            <a:fillRect/>
          </a:stretch>
        </p:blipFill>
        <p:spPr bwMode="auto">
          <a:xfrm>
            <a:off x="4854575" y="1216025"/>
            <a:ext cx="4351338" cy="435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-53975" y="1181100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-53975" y="5541963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2" r:id="rId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20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2000">
          <a:solidFill>
            <a:schemeClr val="tx1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9" descr="Atrium_logo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174625"/>
            <a:ext cx="2633663" cy="88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ヒラギノ角ゴ Pro W3" charset="-128"/>
          <a:cs typeface="ヒラギノ角ゴ Pro W3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 charset="-128"/>
          <a:cs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-53975" y="847725"/>
            <a:ext cx="9258300" cy="6119813"/>
          </a:xfrm>
          <a:prstGeom prst="rect">
            <a:avLst/>
          </a:prstGeom>
          <a:gradFill flip="none" rotWithShape="1">
            <a:gsLst>
              <a:gs pos="90000">
                <a:srgbClr val="004F26"/>
              </a:gs>
              <a:gs pos="0">
                <a:srgbClr val="046A38"/>
              </a:gs>
            </a:gsLst>
            <a:lin ang="5400000" scaled="0"/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6" name="Rectangle 5"/>
          <p:cNvSpPr/>
          <p:nvPr userDrawn="1"/>
        </p:nvSpPr>
        <p:spPr>
          <a:xfrm>
            <a:off x="-53975" y="779463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5125" name="Picture 9" descr="Atrium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0488"/>
            <a:ext cx="17653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Atrium_window_logo_green_screen.png"/>
          <p:cNvPicPr>
            <a:picLocks noChangeAspect="1"/>
          </p:cNvPicPr>
          <p:nvPr userDrawn="1"/>
        </p:nvPicPr>
        <p:blipFill>
          <a:blip r:embed="rId5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391"/>
          <a:stretch>
            <a:fillRect/>
          </a:stretch>
        </p:blipFill>
        <p:spPr bwMode="auto">
          <a:xfrm>
            <a:off x="5454650" y="1138238"/>
            <a:ext cx="35560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30196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8" r:id="rId1"/>
    <p:sldLayoutId id="2147483973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0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D9D4A9"/>
        </a:buClr>
        <a:buFont typeface="Wingdings" charset="2"/>
        <a:buChar char="§"/>
        <a:defRPr sz="2400" kern="1200">
          <a:solidFill>
            <a:schemeClr val="bg1"/>
          </a:solidFill>
          <a:latin typeface="+mn-lt"/>
          <a:ea typeface="ヒラギノ角ゴ Pro W3" charset="-128"/>
          <a:cs typeface="ヒラギノ角ゴ Pro W3" charset="-128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D9D4A9"/>
        </a:buClr>
        <a:buFont typeface="Wingdings" charset="2"/>
        <a:buChar char="§"/>
        <a:defRPr sz="2400" kern="1200">
          <a:solidFill>
            <a:schemeClr val="bg1"/>
          </a:solidFill>
          <a:latin typeface="+mn-lt"/>
          <a:ea typeface="ヒラギノ角ゴ Pro W3" charset="-128"/>
          <a:cs typeface="+mn-cs"/>
        </a:defRPr>
      </a:lvl2pPr>
      <a:lvl3pPr marL="13716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D9D4A9"/>
        </a:buClr>
        <a:buFont typeface="Wingdings" charset="2"/>
        <a:buChar char="§"/>
        <a:defRPr sz="2000" kern="1200">
          <a:solidFill>
            <a:schemeClr val="bg1"/>
          </a:solidFill>
          <a:latin typeface="+mn-lt"/>
          <a:ea typeface="ヒラギノ角ゴ Pro W3" charset="-128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D9D4A9"/>
        </a:buClr>
        <a:buFont typeface="Wingdings" charset="2"/>
        <a:buChar char="§"/>
        <a:defRPr kern="1200">
          <a:solidFill>
            <a:schemeClr val="bg1"/>
          </a:solidFill>
          <a:latin typeface="+mn-lt"/>
          <a:ea typeface="ヒラギノ角ゴ Pro W3" charset="-128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D9D4A9"/>
        </a:buClr>
        <a:buFont typeface="Wingdings" charset="2"/>
        <a:buChar char="§"/>
        <a:defRPr sz="1600" kern="1200">
          <a:solidFill>
            <a:schemeClr val="bg1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53975" y="779463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148" name="Picture 9" descr="Atrium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0488"/>
            <a:ext cx="17653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11"/>
          <p:cNvSpPr txBox="1">
            <a:spLocks noChangeArrowheads="1"/>
          </p:cNvSpPr>
          <p:nvPr userDrawn="1"/>
        </p:nvSpPr>
        <p:spPr bwMode="auto">
          <a:xfrm>
            <a:off x="7258050" y="228600"/>
            <a:ext cx="1714500" cy="82550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lIns="38100" tIns="91440" rIns="381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charset="-128"/>
              </a:defRPr>
            </a:lvl9pPr>
          </a:lstStyle>
          <a:p>
            <a:pPr algn="ctr" eaLnBrk="1" hangingPunct="1">
              <a:lnSpc>
                <a:spcPts val="400"/>
              </a:lnSpc>
              <a:spcAft>
                <a:spcPts val="300"/>
              </a:spcAft>
              <a:buClr>
                <a:schemeClr val="accent1"/>
              </a:buClr>
              <a:defRPr/>
            </a:pPr>
            <a:r>
              <a:rPr lang="en-US" altLang="en-US" sz="1100" b="1" dirty="0" smtClean="0">
                <a:solidFill>
                  <a:schemeClr val="bg1"/>
                </a:solidFill>
                <a:latin typeface="Calibri" pitchFamily="34" charset="0"/>
              </a:rPr>
              <a:t>Place Logo Here</a:t>
            </a:r>
          </a:p>
          <a:p>
            <a:pPr algn="ctr" eaLnBrk="1" hangingPunct="1">
              <a:lnSpc>
                <a:spcPts val="950"/>
              </a:lnSpc>
              <a:spcAft>
                <a:spcPts val="600"/>
              </a:spcAft>
              <a:buClr>
                <a:schemeClr val="accent1"/>
              </a:buClr>
              <a:defRPr/>
            </a:pP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Go to top Menu: select </a:t>
            </a:r>
            <a:r>
              <a:rPr lang="en-US" altLang="en-US" sz="900" b="1" i="1" dirty="0" smtClean="0">
                <a:solidFill>
                  <a:schemeClr val="bg1"/>
                </a:solidFill>
                <a:latin typeface="Calibri" pitchFamily="34" charset="0"/>
              </a:rPr>
              <a:t>View / Master / Slide Master / </a:t>
            </a:r>
            <a:r>
              <a:rPr lang="en-US" altLang="en-US" sz="900" b="1" dirty="0" smtClean="0">
                <a:solidFill>
                  <a:schemeClr val="bg1"/>
                </a:solidFill>
                <a:latin typeface="Calibri" pitchFamily="34" charset="0"/>
              </a:rPr>
              <a:t> then go under INSERT to place your logo. Delete this block. </a:t>
            </a:r>
            <a:endParaRPr lang="en-US" altLang="en-US" sz="900" b="1" i="1" dirty="0" smtClean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9" r:id="rId1"/>
    <p:sldLayoutId id="2147483974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0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3716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0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rgbClr val="FFFFFF"/>
            </a:gs>
            <a:gs pos="42000">
              <a:srgbClr val="FFFFFF"/>
            </a:gs>
            <a:gs pos="100000">
              <a:srgbClr val="E1EFD3"/>
            </a:gs>
          </a:gsLst>
          <a:lin ang="27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5" name="Rectangle 4"/>
          <p:cNvSpPr/>
          <p:nvPr userDrawn="1"/>
        </p:nvSpPr>
        <p:spPr>
          <a:xfrm>
            <a:off x="-53975" y="779463"/>
            <a:ext cx="9259888" cy="76200"/>
          </a:xfrm>
          <a:prstGeom prst="rect">
            <a:avLst/>
          </a:prstGeom>
          <a:solidFill>
            <a:srgbClr val="D9D4A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7172" name="Picture 9" descr="Atrium_logo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90488"/>
            <a:ext cx="1765300" cy="59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80" r:id="rId1"/>
    <p:sldLayoutId id="2147483975" r:id="rId2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000" kern="1200">
          <a:solidFill>
            <a:srgbClr val="FFFFFF"/>
          </a:solidFill>
          <a:latin typeface="+mj-lt"/>
          <a:ea typeface="ヒラギノ角ゴ Pro W3" charset="-128"/>
          <a:cs typeface="ヒラギノ角ゴ Pro W3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000">
          <a:solidFill>
            <a:srgbClr val="FFFFFF"/>
          </a:solidFill>
          <a:latin typeface="Calibri" charset="0"/>
          <a:ea typeface="ヒラギノ角ゴ Pro W3" charset="-128"/>
          <a:cs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charset="0"/>
          <a:ea typeface="ヒラギノ角ゴ Pro W3" charset="-128"/>
          <a:cs typeface="ヒラギノ角ゴ Pro W3" charset="-128"/>
        </a:defRPr>
      </a:lvl9pPr>
    </p:titleStyle>
    <p:bodyStyle>
      <a:lvl1pPr marL="4572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ヒラギノ角ゴ Pro W3" charset="-128"/>
        </a:defRPr>
      </a:lvl1pPr>
      <a:lvl2pPr marL="9144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4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2pPr>
      <a:lvl3pPr marL="1371600" indent="-4572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20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3pPr>
      <a:lvl4pPr marL="17145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kern="1200">
          <a:solidFill>
            <a:srgbClr val="7F7F7F"/>
          </a:solidFill>
          <a:latin typeface="+mn-lt"/>
          <a:ea typeface="ヒラギノ角ゴ Pro W3" charset="-128"/>
          <a:cs typeface="+mn-cs"/>
        </a:defRPr>
      </a:lvl4pPr>
      <a:lvl5pPr marL="21717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046A38"/>
        </a:buClr>
        <a:buFont typeface="Wingdings" charset="2"/>
        <a:buChar char="§"/>
        <a:defRPr sz="1600" kern="1200">
          <a:solidFill>
            <a:srgbClr val="7F7F7F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ctrTitle"/>
          </p:nvPr>
        </p:nvSpPr>
        <p:spPr bwMode="auto">
          <a:xfrm>
            <a:off x="3271838" y="1849438"/>
            <a:ext cx="5872162" cy="294163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eaLnBrk="1" hangingPunct="1">
              <a:lnSpc>
                <a:spcPts val="6500"/>
              </a:lnSpc>
            </a:pPr>
            <a:r>
              <a:rPr lang="en-US" altLang="en-US" sz="7200" b="1">
                <a:solidFill>
                  <a:srgbClr val="FFFFFF"/>
                </a:solidFill>
              </a:rPr>
              <a:t>WHY THE ATRIUM </a:t>
            </a:r>
            <a:br>
              <a:rPr lang="en-US" altLang="en-US" sz="7200" b="1">
                <a:solidFill>
                  <a:srgbClr val="FFFFFF"/>
                </a:solidFill>
              </a:rPr>
            </a:br>
            <a:r>
              <a:rPr lang="en-US" altLang="en-US" sz="7200" b="1">
                <a:solidFill>
                  <a:srgbClr val="FFFFFF"/>
                </a:solidFill>
              </a:rPr>
              <a:t>SERIES 8300?</a:t>
            </a:r>
          </a:p>
        </p:txBody>
      </p:sp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5778500" y="5711825"/>
            <a:ext cx="28321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000" b="1">
                <a:solidFill>
                  <a:srgbClr val="00542C"/>
                </a:solidFill>
              </a:rPr>
              <a:t>The best value in any double hung family on the market!</a:t>
            </a:r>
          </a:p>
        </p:txBody>
      </p:sp>
      <p:pic>
        <p:nvPicPr>
          <p:cNvPr id="13316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090"/>
          <a:stretch>
            <a:fillRect/>
          </a:stretch>
        </p:blipFill>
        <p:spPr bwMode="auto">
          <a:xfrm>
            <a:off x="0" y="1304925"/>
            <a:ext cx="3557588" cy="348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33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338" y="4540250"/>
            <a:ext cx="2946400" cy="231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30" name="Group 1"/>
          <p:cNvGrpSpPr>
            <a:grpSpLocks/>
          </p:cNvGrpSpPr>
          <p:nvPr/>
        </p:nvGrpSpPr>
        <p:grpSpPr bwMode="auto">
          <a:xfrm>
            <a:off x="830263" y="1296988"/>
            <a:ext cx="8091487" cy="4065587"/>
            <a:chOff x="830263" y="1296988"/>
            <a:chExt cx="8091487" cy="4065587"/>
          </a:xfrm>
        </p:grpSpPr>
        <p:grpSp>
          <p:nvGrpSpPr>
            <p:cNvPr id="22531" name="Group 3"/>
            <p:cNvGrpSpPr>
              <a:grpSpLocks/>
            </p:cNvGrpSpPr>
            <p:nvPr/>
          </p:nvGrpSpPr>
          <p:grpSpPr bwMode="auto">
            <a:xfrm>
              <a:off x="830263" y="2428875"/>
              <a:ext cx="3297237" cy="2790825"/>
              <a:chOff x="828675" y="1408113"/>
              <a:chExt cx="3297238" cy="2790825"/>
            </a:xfrm>
          </p:grpSpPr>
          <p:pic>
            <p:nvPicPr>
              <p:cNvPr id="22534" name="Picture 8" descr="insulPanel_red.jpg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13025" y="1409700"/>
                <a:ext cx="1512888" cy="2789238"/>
              </a:xfrm>
              <a:prstGeom prst="rect">
                <a:avLst/>
              </a:prstGeom>
              <a:noFill/>
              <a:ln w="889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2535" name="Picture 9" descr="insulPanel_blue.jpg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8675" y="1408113"/>
                <a:ext cx="1514475" cy="2790825"/>
              </a:xfrm>
              <a:prstGeom prst="rect">
                <a:avLst/>
              </a:prstGeom>
              <a:noFill/>
              <a:ln w="88900">
                <a:solidFill>
                  <a:srgbClr val="FFFF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22532" name="Title 1"/>
            <p:cNvSpPr txBox="1">
              <a:spLocks/>
            </p:cNvSpPr>
            <p:nvPr/>
          </p:nvSpPr>
          <p:spPr bwMode="auto">
            <a:xfrm>
              <a:off x="1416050" y="1296988"/>
              <a:ext cx="6167438" cy="1262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ts val="3338"/>
                </a:lnSpc>
              </a:pPr>
              <a:r>
                <a:rPr lang="en-US" altLang="en-US" sz="3200" b="1">
                  <a:solidFill>
                    <a:schemeClr val="bg1"/>
                  </a:solidFill>
                </a:rPr>
                <a:t>WARM EDGE GLASS SYSTEM</a:t>
              </a:r>
              <a:endParaRPr lang="en-US" altLang="en-US" sz="2100">
                <a:solidFill>
                  <a:schemeClr val="bg1"/>
                </a:solidFill>
              </a:endParaRPr>
            </a:p>
          </p:txBody>
        </p:sp>
        <p:sp>
          <p:nvSpPr>
            <p:cNvPr id="2" name="TextBox 11"/>
            <p:cNvSpPr txBox="1">
              <a:spLocks noChangeArrowheads="1"/>
            </p:cNvSpPr>
            <p:nvPr/>
          </p:nvSpPr>
          <p:spPr bwMode="auto">
            <a:xfrm>
              <a:off x="4841875" y="2300288"/>
              <a:ext cx="4079875" cy="3062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marL="285750" indent="-285750" eaLnBrk="1" hangingPunct="1">
                <a:spcAft>
                  <a:spcPts val="6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en-US" sz="1700" b="1" dirty="0" smtClean="0">
                  <a:solidFill>
                    <a:schemeClr val="bg1"/>
                  </a:solidFill>
                </a:rPr>
                <a:t>Insulated glass panel provides  an </a:t>
              </a:r>
            </a:p>
            <a:p>
              <a:pPr eaLnBrk="1" hangingPunct="1">
                <a:spcAft>
                  <a:spcPts val="600"/>
                </a:spcAft>
                <a:buClr>
                  <a:srgbClr val="00542C"/>
                </a:buClr>
                <a:defRPr/>
              </a:pPr>
              <a:r>
                <a:rPr lang="en-US" altLang="en-US" sz="1700" b="1" dirty="0" smtClean="0">
                  <a:solidFill>
                    <a:schemeClr val="bg1"/>
                  </a:solidFill>
                </a:rPr>
                <a:t>     optimum, tightly sealed airspace                                                                                   </a:t>
              </a:r>
            </a:p>
            <a:p>
              <a:pPr eaLnBrk="1" hangingPunct="1">
                <a:spcAft>
                  <a:spcPts val="600"/>
                </a:spcAft>
                <a:buClr>
                  <a:srgbClr val="00542C"/>
                </a:buClr>
                <a:defRPr/>
              </a:pPr>
              <a:r>
                <a:rPr lang="en-US" altLang="en-US" sz="1700" b="1" dirty="0" smtClean="0">
                  <a:solidFill>
                    <a:schemeClr val="bg1"/>
                  </a:solidFill>
                </a:rPr>
                <a:t>    that acts as a highly effective noise </a:t>
              </a:r>
            </a:p>
            <a:p>
              <a:pPr eaLnBrk="1" hangingPunct="1">
                <a:spcAft>
                  <a:spcPts val="600"/>
                </a:spcAft>
                <a:buClr>
                  <a:srgbClr val="00542C"/>
                </a:buClr>
                <a:defRPr/>
              </a:pPr>
              <a:r>
                <a:rPr lang="en-US" altLang="en-US" sz="1700" b="1" dirty="0" smtClean="0">
                  <a:solidFill>
                    <a:schemeClr val="bg1"/>
                  </a:solidFill>
                </a:rPr>
                <a:t>    buffer and keeps inside air from </a:t>
              </a:r>
            </a:p>
            <a:p>
              <a:pPr eaLnBrk="1" hangingPunct="1">
                <a:spcAft>
                  <a:spcPts val="600"/>
                </a:spcAft>
                <a:buClr>
                  <a:srgbClr val="00542C"/>
                </a:buClr>
                <a:defRPr/>
              </a:pPr>
              <a:r>
                <a:rPr lang="en-US" altLang="en-US" sz="1700" b="1" dirty="0" smtClean="0">
                  <a:solidFill>
                    <a:schemeClr val="bg1"/>
                  </a:solidFill>
                </a:rPr>
                <a:t>    escaping and outside air from </a:t>
              </a:r>
            </a:p>
            <a:p>
              <a:pPr eaLnBrk="1" hangingPunct="1">
                <a:spcAft>
                  <a:spcPts val="600"/>
                </a:spcAft>
                <a:buClr>
                  <a:srgbClr val="00542C"/>
                </a:buClr>
                <a:defRPr/>
              </a:pPr>
              <a:r>
                <a:rPr lang="en-US" altLang="en-US" sz="1700" b="1" dirty="0" smtClean="0">
                  <a:solidFill>
                    <a:schemeClr val="bg1"/>
                  </a:solidFill>
                </a:rPr>
                <a:t>    penetrating</a:t>
              </a:r>
            </a:p>
            <a:p>
              <a:pPr marL="285750" indent="-285750" eaLnBrk="1" hangingPunct="1">
                <a:spcAft>
                  <a:spcPts val="6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en-US" sz="1700" b="1" dirty="0" smtClean="0">
                  <a:solidFill>
                    <a:schemeClr val="bg1"/>
                  </a:solidFill>
                </a:rPr>
                <a:t>U-channel with thick, insulating  </a:t>
              </a:r>
            </a:p>
            <a:p>
              <a:pPr eaLnBrk="1" hangingPunct="1">
                <a:spcAft>
                  <a:spcPts val="600"/>
                </a:spcAft>
                <a:buClr>
                  <a:srgbClr val="00542C"/>
                </a:buClr>
                <a:defRPr/>
              </a:pPr>
              <a:r>
                <a:rPr lang="en-US" altLang="en-US" sz="1700" b="1" dirty="0" smtClean="0">
                  <a:solidFill>
                    <a:schemeClr val="bg1"/>
                  </a:solidFill>
                </a:rPr>
                <a:t>     buffered edge insulates the glass </a:t>
              </a:r>
            </a:p>
            <a:p>
              <a:pPr eaLnBrk="1" hangingPunct="1">
                <a:spcAft>
                  <a:spcPts val="600"/>
                </a:spcAft>
                <a:buClr>
                  <a:srgbClr val="00542C"/>
                </a:buClr>
                <a:defRPr/>
              </a:pPr>
              <a:r>
                <a:rPr lang="en-US" altLang="en-US" sz="1700" b="1" dirty="0" smtClean="0">
                  <a:solidFill>
                    <a:schemeClr val="bg1"/>
                  </a:solidFill>
                </a:rPr>
                <a:t>     from the frame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554" name="Group 1"/>
          <p:cNvGrpSpPr>
            <a:grpSpLocks/>
          </p:cNvGrpSpPr>
          <p:nvPr/>
        </p:nvGrpSpPr>
        <p:grpSpPr bwMode="auto">
          <a:xfrm>
            <a:off x="381000" y="1123950"/>
            <a:ext cx="8483600" cy="4252913"/>
            <a:chOff x="381000" y="1123950"/>
            <a:chExt cx="8483600" cy="4252913"/>
          </a:xfrm>
        </p:grpSpPr>
        <p:sp>
          <p:nvSpPr>
            <p:cNvPr id="23556" name="Title 1"/>
            <p:cNvSpPr txBox="1">
              <a:spLocks/>
            </p:cNvSpPr>
            <p:nvPr/>
          </p:nvSpPr>
          <p:spPr bwMode="auto">
            <a:xfrm>
              <a:off x="381000" y="1123950"/>
              <a:ext cx="8483600" cy="149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ts val="3338"/>
                </a:lnSpc>
              </a:pPr>
              <a:r>
                <a:rPr lang="en-US" altLang="en-US" sz="3200" b="1">
                  <a:solidFill>
                    <a:schemeClr val="bg1"/>
                  </a:solidFill>
                </a:rPr>
                <a:t>THE 8300 DOUBLE HUNG TEST RESULTS</a:t>
              </a:r>
              <a:br>
                <a:rPr lang="en-US" altLang="en-US" sz="3200" b="1">
                  <a:solidFill>
                    <a:schemeClr val="bg1"/>
                  </a:solidFill>
                </a:rPr>
              </a:br>
              <a:r>
                <a:rPr lang="en-US" altLang="en-US" sz="2100" b="1">
                  <a:solidFill>
                    <a:schemeClr val="bg1"/>
                  </a:solidFill>
                </a:rPr>
                <a:t>Outstanding in performance</a:t>
              </a:r>
              <a:endParaRPr lang="en-US" altLang="en-US" sz="2100">
                <a:solidFill>
                  <a:schemeClr val="bg1"/>
                </a:solidFill>
              </a:endParaRPr>
            </a:p>
          </p:txBody>
        </p:sp>
        <p:pic>
          <p:nvPicPr>
            <p:cNvPr id="23557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0820"/>
            <a:stretch>
              <a:fillRect/>
            </a:stretch>
          </p:blipFill>
          <p:spPr bwMode="auto">
            <a:xfrm>
              <a:off x="1050925" y="2478088"/>
              <a:ext cx="6853238" cy="849312"/>
            </a:xfrm>
            <a:prstGeom prst="rect">
              <a:avLst/>
            </a:prstGeom>
            <a:noFill/>
            <a:ln w="889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3558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0400" y="3662363"/>
              <a:ext cx="3051175" cy="1714500"/>
            </a:xfrm>
            <a:prstGeom prst="rect">
              <a:avLst/>
            </a:prstGeom>
            <a:noFill/>
            <a:ln w="889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3950" y="3829050"/>
            <a:ext cx="3133725" cy="1381125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8" name="Group 1"/>
          <p:cNvGrpSpPr>
            <a:grpSpLocks/>
          </p:cNvGrpSpPr>
          <p:nvPr/>
        </p:nvGrpSpPr>
        <p:grpSpPr bwMode="auto">
          <a:xfrm>
            <a:off x="204788" y="896938"/>
            <a:ext cx="8407400" cy="5443537"/>
            <a:chOff x="204788" y="896938"/>
            <a:chExt cx="8407400" cy="5443537"/>
          </a:xfrm>
        </p:grpSpPr>
        <p:sp>
          <p:nvSpPr>
            <p:cNvPr id="24580" name="Title 1"/>
            <p:cNvSpPr txBox="1">
              <a:spLocks/>
            </p:cNvSpPr>
            <p:nvPr/>
          </p:nvSpPr>
          <p:spPr bwMode="auto">
            <a:xfrm>
              <a:off x="2430463" y="896938"/>
              <a:ext cx="4560887" cy="149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ts val="3338"/>
                </a:lnSpc>
              </a:pPr>
              <a:r>
                <a:rPr lang="en-US" altLang="en-US" sz="3200" b="1">
                  <a:solidFill>
                    <a:schemeClr val="bg1"/>
                  </a:solidFill>
                </a:rPr>
                <a:t>2 &amp; 3-Lite Sliders</a:t>
              </a:r>
              <a:endParaRPr lang="en-US" altLang="en-US" sz="2100">
                <a:solidFill>
                  <a:schemeClr val="bg1"/>
                </a:solidFill>
              </a:endParaRPr>
            </a:p>
          </p:txBody>
        </p:sp>
        <p:pic>
          <p:nvPicPr>
            <p:cNvPr id="24581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4788" y="2036763"/>
              <a:ext cx="5554662" cy="4303712"/>
            </a:xfrm>
            <a:prstGeom prst="rect">
              <a:avLst/>
            </a:prstGeom>
            <a:noFill/>
            <a:ln w="889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4582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34138" y="2036763"/>
              <a:ext cx="2178050" cy="2211387"/>
            </a:xfrm>
            <a:prstGeom prst="rect">
              <a:avLst/>
            </a:prstGeom>
            <a:noFill/>
            <a:ln w="88900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pic>
        <p:nvPicPr>
          <p:cNvPr id="245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61088" y="4621213"/>
            <a:ext cx="2725737" cy="1970087"/>
          </a:xfrm>
          <a:prstGeom prst="rect">
            <a:avLst/>
          </a:prstGeom>
          <a:noFill/>
          <a:ln w="88900">
            <a:solidFill>
              <a:schemeClr val="bg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19488" y="4013200"/>
            <a:ext cx="5295900" cy="1352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25603" name="Group 1"/>
          <p:cNvGrpSpPr>
            <a:grpSpLocks/>
          </p:cNvGrpSpPr>
          <p:nvPr/>
        </p:nvGrpSpPr>
        <p:grpSpPr bwMode="auto">
          <a:xfrm>
            <a:off x="519113" y="760413"/>
            <a:ext cx="6602412" cy="4468812"/>
            <a:chOff x="519113" y="760413"/>
            <a:chExt cx="6602412" cy="4468812"/>
          </a:xfrm>
        </p:grpSpPr>
        <p:sp>
          <p:nvSpPr>
            <p:cNvPr id="25604" name="Title 1"/>
            <p:cNvSpPr txBox="1">
              <a:spLocks/>
            </p:cNvSpPr>
            <p:nvPr/>
          </p:nvSpPr>
          <p:spPr bwMode="auto">
            <a:xfrm>
              <a:off x="3033713" y="760413"/>
              <a:ext cx="2754312" cy="1492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ts val="3338"/>
                </a:lnSpc>
              </a:pPr>
              <a:r>
                <a:rPr lang="en-US" altLang="en-US" sz="3200" b="1">
                  <a:solidFill>
                    <a:schemeClr val="bg1"/>
                  </a:solidFill>
                </a:rPr>
                <a:t>Options</a:t>
              </a:r>
              <a:endParaRPr lang="en-US" altLang="en-US" sz="2100">
                <a:solidFill>
                  <a:schemeClr val="bg1"/>
                </a:solidFill>
              </a:endParaRPr>
            </a:p>
          </p:txBody>
        </p:sp>
        <p:pic>
          <p:nvPicPr>
            <p:cNvPr id="2560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24101" r="80971"/>
            <a:stretch>
              <a:fillRect/>
            </a:stretch>
          </p:blipFill>
          <p:spPr bwMode="auto">
            <a:xfrm>
              <a:off x="687388" y="4149725"/>
              <a:ext cx="1576387" cy="1079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5607" name="TextBox 4"/>
            <p:cNvSpPr txBox="1">
              <a:spLocks noChangeArrowheads="1"/>
            </p:cNvSpPr>
            <p:nvPr/>
          </p:nvSpPr>
          <p:spPr bwMode="auto">
            <a:xfrm>
              <a:off x="2263775" y="1989108"/>
              <a:ext cx="4694238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ts val="2375"/>
                </a:lnSpc>
                <a:spcAft>
                  <a:spcPts val="1200"/>
                </a:spcAft>
                <a:buClr>
                  <a:srgbClr val="00542C"/>
                </a:buClr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Nine </a:t>
              </a:r>
              <a:r>
                <a:rPr lang="en-US" altLang="en-US" b="1" dirty="0">
                  <a:solidFill>
                    <a:schemeClr val="bg1"/>
                  </a:solidFill>
                </a:rPr>
                <a:t>Painted Colors </a:t>
              </a:r>
              <a:r>
                <a:rPr lang="en-US" altLang="en-US" sz="1400" b="1" dirty="0">
                  <a:solidFill>
                    <a:schemeClr val="bg1"/>
                  </a:solidFill>
                </a:rPr>
                <a:t>(white interior only)</a:t>
              </a:r>
            </a:p>
          </p:txBody>
        </p:sp>
        <p:sp>
          <p:nvSpPr>
            <p:cNvPr id="25608" name="TextBox 4"/>
            <p:cNvSpPr txBox="1">
              <a:spLocks noChangeArrowheads="1"/>
            </p:cNvSpPr>
            <p:nvPr/>
          </p:nvSpPr>
          <p:spPr bwMode="auto">
            <a:xfrm>
              <a:off x="519113" y="3749675"/>
              <a:ext cx="1911350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ts val="2375"/>
                </a:lnSpc>
                <a:spcAft>
                  <a:spcPts val="1200"/>
                </a:spcAft>
                <a:buClr>
                  <a:srgbClr val="00542C"/>
                </a:buClr>
              </a:pPr>
              <a:r>
                <a:rPr lang="en-US" altLang="en-US" b="1" dirty="0">
                  <a:solidFill>
                    <a:schemeClr val="bg1"/>
                  </a:solidFill>
                </a:rPr>
                <a:t>Vinyl Colors</a:t>
              </a:r>
              <a:endParaRPr lang="en-US" altLang="en-US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25609" name="TextBox 4"/>
            <p:cNvSpPr txBox="1">
              <a:spLocks noChangeArrowheads="1"/>
            </p:cNvSpPr>
            <p:nvPr/>
          </p:nvSpPr>
          <p:spPr bwMode="auto">
            <a:xfrm>
              <a:off x="5211763" y="3560763"/>
              <a:ext cx="1909762" cy="376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ts val="2375"/>
                </a:lnSpc>
                <a:spcAft>
                  <a:spcPts val="1200"/>
                </a:spcAft>
                <a:buClr>
                  <a:srgbClr val="00542C"/>
                </a:buClr>
              </a:pPr>
              <a:r>
                <a:rPr lang="en-US" altLang="en-US" b="1">
                  <a:solidFill>
                    <a:schemeClr val="bg1"/>
                  </a:solidFill>
                </a:rPr>
                <a:t>Grids</a:t>
              </a:r>
              <a:endParaRPr lang="en-US" altLang="en-US" sz="1400" b="1">
                <a:solidFill>
                  <a:schemeClr val="bg1"/>
                </a:solidFill>
              </a:endParaRPr>
            </a:p>
          </p:txBody>
        </p: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5769" y="2429759"/>
            <a:ext cx="5810250" cy="103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6"/>
          <p:cNvSpPr txBox="1">
            <a:spLocks noChangeArrowheads="1"/>
          </p:cNvSpPr>
          <p:nvPr/>
        </p:nvSpPr>
        <p:spPr bwMode="auto">
          <a:xfrm>
            <a:off x="7375525" y="6140450"/>
            <a:ext cx="1508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542C"/>
                </a:solidFill>
              </a:rPr>
              <a:t>PLUS …</a:t>
            </a:r>
          </a:p>
        </p:txBody>
      </p:sp>
      <p:pic>
        <p:nvPicPr>
          <p:cNvPr id="14339" name="Picture 10" descr="1300_si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13050" y="1000125"/>
            <a:ext cx="3606800" cy="537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419850" y="1730375"/>
            <a:ext cx="2524125" cy="2101850"/>
          </a:xfrm>
        </p:spPr>
        <p:txBody>
          <a:bodyPr rtlCol="0">
            <a:normAutofit/>
          </a:bodyPr>
          <a:lstStyle/>
          <a:p>
            <a:pPr algn="r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j-ea"/>
                <a:cs typeface="+mj-cs"/>
              </a:rPr>
              <a:t>Tilt-in feature allows easy access and cleaning from the inside</a:t>
            </a:r>
          </a:p>
        </p:txBody>
      </p:sp>
      <p:pic>
        <p:nvPicPr>
          <p:cNvPr id="14341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090"/>
          <a:stretch>
            <a:fillRect/>
          </a:stretch>
        </p:blipFill>
        <p:spPr bwMode="auto">
          <a:xfrm>
            <a:off x="117475" y="2244725"/>
            <a:ext cx="2428875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19090"/>
          <a:stretch>
            <a:fillRect/>
          </a:stretch>
        </p:blipFill>
        <p:spPr bwMode="auto">
          <a:xfrm>
            <a:off x="6223000" y="2565400"/>
            <a:ext cx="2921000" cy="28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grpSp>
        <p:nvGrpSpPr>
          <p:cNvPr id="15363" name="Group 1"/>
          <p:cNvGrpSpPr>
            <a:grpSpLocks/>
          </p:cNvGrpSpPr>
          <p:nvPr/>
        </p:nvGrpSpPr>
        <p:grpSpPr bwMode="auto">
          <a:xfrm>
            <a:off x="-117475" y="1462088"/>
            <a:ext cx="9510713" cy="4602162"/>
            <a:chOff x="-117475" y="1462088"/>
            <a:chExt cx="9510713" cy="4602162"/>
          </a:xfrm>
        </p:grpSpPr>
        <p:sp>
          <p:nvSpPr>
            <p:cNvPr id="15365" name="Title 1"/>
            <p:cNvSpPr txBox="1">
              <a:spLocks/>
            </p:cNvSpPr>
            <p:nvPr/>
          </p:nvSpPr>
          <p:spPr bwMode="auto">
            <a:xfrm>
              <a:off x="-117475" y="1462088"/>
              <a:ext cx="9510713" cy="13922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algn="ctr" eaLnBrk="1" hangingPunct="1">
                <a:lnSpc>
                  <a:spcPts val="3400"/>
                </a:lnSpc>
              </a:pPr>
              <a:r>
                <a:rPr lang="en-US" altLang="en-US" sz="4000" b="1">
                  <a:solidFill>
                    <a:schemeClr val="bg1"/>
                  </a:solidFill>
                  <a:latin typeface="Calibri" charset="0"/>
                </a:rPr>
                <a:t>FOR ULTIMATE DESIGN, PERFORMANCE </a:t>
              </a:r>
            </a:p>
            <a:p>
              <a:pPr algn="ctr" eaLnBrk="1" hangingPunct="1">
                <a:lnSpc>
                  <a:spcPts val="3400"/>
                </a:lnSpc>
              </a:pPr>
              <a:r>
                <a:rPr lang="en-US" altLang="en-US" sz="4000" b="1">
                  <a:solidFill>
                    <a:schemeClr val="bg1"/>
                  </a:solidFill>
                  <a:latin typeface="Calibri" charset="0"/>
                </a:rPr>
                <a:t>&amp; EFFICIENCY</a:t>
              </a:r>
            </a:p>
          </p:txBody>
        </p:sp>
        <p:sp>
          <p:nvSpPr>
            <p:cNvPr id="17" name="TextBox 16"/>
            <p:cNvSpPr txBox="1">
              <a:spLocks noChangeArrowheads="1"/>
            </p:cNvSpPr>
            <p:nvPr/>
          </p:nvSpPr>
          <p:spPr bwMode="auto">
            <a:xfrm>
              <a:off x="396875" y="2508250"/>
              <a:ext cx="5826125" cy="355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marL="228600" indent="-228600" eaLnBrk="0" hangingPunct="0"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eaLnBrk="0" hangingPunct="0"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eaLnBrk="0" hangingPunct="0"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eaLnBrk="0" hangingPunct="0"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630238" algn="l"/>
                </a:tabLst>
                <a:defRPr sz="2400"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marL="0" indent="0" eaLnBrk="1" hangingPunct="1">
                <a:lnSpc>
                  <a:spcPts val="1900"/>
                </a:lnSpc>
                <a:spcAft>
                  <a:spcPts val="600"/>
                </a:spcAft>
                <a:buClr>
                  <a:srgbClr val="00542C"/>
                </a:buClr>
                <a:defRPr/>
              </a:pPr>
              <a:r>
                <a:rPr lang="en-US" altLang="en-US" sz="1800" b="1" dirty="0" smtClean="0">
                  <a:solidFill>
                    <a:schemeClr val="bg1"/>
                  </a:solidFill>
                </a:rPr>
                <a:t>Features include:</a:t>
              </a:r>
            </a:p>
            <a:p>
              <a:pPr marL="0" indent="0" eaLnBrk="1" hangingPunct="1">
                <a:lnSpc>
                  <a:spcPts val="1900"/>
                </a:lnSpc>
                <a:spcAft>
                  <a:spcPts val="600"/>
                </a:spcAft>
                <a:buClr>
                  <a:srgbClr val="00542C"/>
                </a:buClr>
                <a:defRPr/>
              </a:pPr>
              <a:endParaRPr lang="en-US" altLang="en-US" sz="1800" b="1" dirty="0" smtClean="0">
                <a:solidFill>
                  <a:schemeClr val="bg1"/>
                </a:solidFill>
              </a:endParaRPr>
            </a:p>
            <a:p>
              <a:pPr marL="285750" indent="-285750" eaLnBrk="1" hangingPunct="1">
                <a:lnSpc>
                  <a:spcPts val="1900"/>
                </a:lnSpc>
                <a:spcAft>
                  <a:spcPts val="6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en-US" sz="1800" b="1" dirty="0" smtClean="0">
                  <a:solidFill>
                    <a:schemeClr val="bg1"/>
                  </a:solidFill>
                </a:rPr>
                <a:t>DP Rating 35 (window size tested 36” x 74”)</a:t>
              </a:r>
            </a:p>
            <a:p>
              <a:pPr marL="0" indent="0" eaLnBrk="1" hangingPunct="1">
                <a:lnSpc>
                  <a:spcPts val="1900"/>
                </a:lnSpc>
                <a:spcAft>
                  <a:spcPts val="600"/>
                </a:spcAft>
                <a:buClr>
                  <a:srgbClr val="00542C"/>
                </a:buClr>
                <a:defRPr/>
              </a:pPr>
              <a:endParaRPr lang="en-US" altLang="en-US" sz="1800" b="1" dirty="0" smtClean="0">
                <a:solidFill>
                  <a:schemeClr val="bg1"/>
                </a:solidFill>
              </a:endParaRPr>
            </a:p>
            <a:p>
              <a:pPr marL="285750" indent="-285750" eaLnBrk="1" hangingPunct="1">
                <a:lnSpc>
                  <a:spcPts val="1900"/>
                </a:lnSpc>
                <a:spcAft>
                  <a:spcPts val="6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en-US" sz="1800" b="1" dirty="0" smtClean="0">
                  <a:solidFill>
                    <a:schemeClr val="bg1"/>
                  </a:solidFill>
                </a:rPr>
                <a:t>Extruded Half screen </a:t>
              </a:r>
            </a:p>
            <a:p>
              <a:pPr eaLnBrk="1" hangingPunct="1">
                <a:lnSpc>
                  <a:spcPts val="19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endParaRPr lang="en-US" altLang="en-US" sz="1800" b="1" dirty="0" smtClean="0">
                <a:solidFill>
                  <a:schemeClr val="bg1"/>
                </a:solidFill>
              </a:endParaRPr>
            </a:p>
            <a:p>
              <a:pPr marL="285750" indent="-285750" eaLnBrk="1" hangingPunct="1">
                <a:lnSpc>
                  <a:spcPts val="1900"/>
                </a:lnSpc>
                <a:spcAft>
                  <a:spcPts val="6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en-US" sz="1800" b="1" dirty="0" smtClean="0">
                  <a:solidFill>
                    <a:schemeClr val="bg1"/>
                  </a:solidFill>
                </a:rPr>
                <a:t>Beveled main frame for aesthetic appeal</a:t>
              </a:r>
            </a:p>
            <a:p>
              <a:pPr eaLnBrk="1" hangingPunct="1">
                <a:lnSpc>
                  <a:spcPts val="19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endParaRPr lang="en-US" altLang="en-US" sz="1800" b="1" dirty="0" smtClean="0">
                <a:solidFill>
                  <a:schemeClr val="bg1"/>
                </a:solidFill>
              </a:endParaRPr>
            </a:p>
            <a:p>
              <a:pPr marL="285750" indent="-285750" eaLnBrk="1" hangingPunct="1">
                <a:lnSpc>
                  <a:spcPts val="1900"/>
                </a:lnSpc>
                <a:spcAft>
                  <a:spcPts val="600"/>
                </a:spcAft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en-US" sz="1800" b="1" dirty="0" smtClean="0">
                  <a:solidFill>
                    <a:schemeClr val="bg1"/>
                  </a:solidFill>
                </a:rPr>
                <a:t>Constant Force Coil Balance</a:t>
              </a:r>
            </a:p>
            <a:p>
              <a:pPr eaLnBrk="1" hangingPunct="1">
                <a:lnSpc>
                  <a:spcPts val="1900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endParaRPr lang="en-US" altLang="en-US" sz="1800" dirty="0" smtClean="0">
                <a:solidFill>
                  <a:schemeClr val="bg1"/>
                </a:solidFill>
              </a:endParaRPr>
            </a:p>
            <a:p>
              <a:pPr eaLnBrk="1" hangingPunct="1">
                <a:lnSpc>
                  <a:spcPts val="1963"/>
                </a:lnSpc>
                <a:spcAft>
                  <a:spcPts val="600"/>
                </a:spcAft>
                <a:buClr>
                  <a:schemeClr val="accent1"/>
                </a:buClr>
                <a:defRPr/>
              </a:pPr>
              <a:r>
                <a:rPr lang="en-US" altLang="en-US" sz="1600" dirty="0" smtClean="0">
                  <a:solidFill>
                    <a:schemeClr val="bg1"/>
                  </a:solidFill>
                </a:rPr>
                <a:t>	 </a:t>
              </a:r>
            </a:p>
          </p:txBody>
        </p:sp>
      </p:grpSp>
      <p:sp>
        <p:nvSpPr>
          <p:cNvPr id="15364" name="TextBox 6"/>
          <p:cNvSpPr txBox="1">
            <a:spLocks noChangeArrowheads="1"/>
          </p:cNvSpPr>
          <p:nvPr/>
        </p:nvSpPr>
        <p:spPr bwMode="auto">
          <a:xfrm>
            <a:off x="7496175" y="6343650"/>
            <a:ext cx="150812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sz="2400" b="1">
                <a:solidFill>
                  <a:srgbClr val="00542C"/>
                </a:solidFill>
              </a:rPr>
              <a:t>PLUS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10" descr="1300_silo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22675" y="1338263"/>
            <a:ext cx="3606800" cy="537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387" name="Group 1"/>
          <p:cNvGrpSpPr>
            <a:grpSpLocks/>
          </p:cNvGrpSpPr>
          <p:nvPr/>
        </p:nvGrpSpPr>
        <p:grpSpPr bwMode="auto">
          <a:xfrm>
            <a:off x="517525" y="1711325"/>
            <a:ext cx="3487738" cy="3549650"/>
            <a:chOff x="517525" y="1711325"/>
            <a:chExt cx="3487738" cy="3549650"/>
          </a:xfrm>
        </p:grpSpPr>
        <p:pic>
          <p:nvPicPr>
            <p:cNvPr id="16388" name="Picture 5" descr="coilbalance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36688" y="1711325"/>
              <a:ext cx="2568575" cy="2311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389" name="TextBox 9"/>
            <p:cNvSpPr txBox="1">
              <a:spLocks noChangeArrowheads="1"/>
            </p:cNvSpPr>
            <p:nvPr/>
          </p:nvSpPr>
          <p:spPr bwMode="auto">
            <a:xfrm>
              <a:off x="517525" y="4060825"/>
              <a:ext cx="2286000" cy="1200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bg1"/>
                  </a:solidFill>
                </a:rPr>
                <a:t>Constant force coil balance lets you easily operate sash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wn Arrow 3"/>
          <p:cNvSpPr>
            <a:spLocks noChangeArrowheads="1"/>
          </p:cNvSpPr>
          <p:nvPr/>
        </p:nvSpPr>
        <p:spPr bwMode="auto">
          <a:xfrm rot="5400000">
            <a:off x="5884863" y="3813175"/>
            <a:ext cx="106362" cy="427038"/>
          </a:xfrm>
          <a:prstGeom prst="downArrow">
            <a:avLst>
              <a:gd name="adj1" fmla="val 50000"/>
              <a:gd name="adj2" fmla="val 50001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1" name="TextBox 9"/>
          <p:cNvSpPr txBox="1">
            <a:spLocks noChangeArrowheads="1"/>
          </p:cNvSpPr>
          <p:nvPr/>
        </p:nvSpPr>
        <p:spPr bwMode="auto">
          <a:xfrm>
            <a:off x="6134100" y="3095625"/>
            <a:ext cx="2286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1">
                <a:solidFill>
                  <a:schemeClr val="bg1"/>
                </a:solidFill>
              </a:rPr>
              <a:t>Aluminum reinforced, multi-cavity construction adds greater insulation and strength</a:t>
            </a:r>
          </a:p>
        </p:txBody>
      </p:sp>
      <p:sp>
        <p:nvSpPr>
          <p:cNvPr id="12" name="Down Arrow 11"/>
          <p:cNvSpPr>
            <a:spLocks noChangeArrowheads="1"/>
          </p:cNvSpPr>
          <p:nvPr/>
        </p:nvSpPr>
        <p:spPr bwMode="auto">
          <a:xfrm rot="-7166928">
            <a:off x="3393282" y="1320006"/>
            <a:ext cx="109538" cy="854075"/>
          </a:xfrm>
          <a:prstGeom prst="downArrow">
            <a:avLst>
              <a:gd name="adj1" fmla="val 50000"/>
              <a:gd name="adj2" fmla="val 49995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17413" name="Group 1"/>
          <p:cNvGrpSpPr>
            <a:grpSpLocks/>
          </p:cNvGrpSpPr>
          <p:nvPr/>
        </p:nvGrpSpPr>
        <p:grpSpPr bwMode="auto">
          <a:xfrm>
            <a:off x="914400" y="1341438"/>
            <a:ext cx="7707313" cy="5370512"/>
            <a:chOff x="914400" y="1341438"/>
            <a:chExt cx="7707313" cy="5370512"/>
          </a:xfrm>
        </p:grpSpPr>
        <p:pic>
          <p:nvPicPr>
            <p:cNvPr id="1741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5051" t="2544" r="7407" b="2135"/>
            <a:stretch>
              <a:fillRect/>
            </a:stretch>
          </p:blipFill>
          <p:spPr bwMode="auto">
            <a:xfrm>
              <a:off x="3713163" y="1341438"/>
              <a:ext cx="2011362" cy="53705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7415" name="TextBox 10"/>
            <p:cNvSpPr txBox="1">
              <a:spLocks noChangeArrowheads="1"/>
            </p:cNvSpPr>
            <p:nvPr/>
          </p:nvSpPr>
          <p:spPr bwMode="auto">
            <a:xfrm>
              <a:off x="914400" y="1681163"/>
              <a:ext cx="2251075" cy="646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bg1"/>
                  </a:solidFill>
                </a:rPr>
                <a:t>All-welded frame and sash corners</a:t>
              </a:r>
            </a:p>
          </p:txBody>
        </p:sp>
        <p:sp>
          <p:nvSpPr>
            <p:cNvPr id="17416" name="TextBox 12"/>
            <p:cNvSpPr txBox="1">
              <a:spLocks noChangeArrowheads="1"/>
            </p:cNvSpPr>
            <p:nvPr/>
          </p:nvSpPr>
          <p:spPr bwMode="auto">
            <a:xfrm>
              <a:off x="6370638" y="1738313"/>
              <a:ext cx="2251075" cy="3698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/>
              <a:r>
                <a:rPr lang="en-US" altLang="en-US" b="1">
                  <a:solidFill>
                    <a:schemeClr val="bg1"/>
                  </a:solidFill>
                </a:rPr>
                <a:t>3.25” Jamb Depth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4"/>
          <p:cNvSpPr txBox="1">
            <a:spLocks noChangeArrowheads="1"/>
          </p:cNvSpPr>
          <p:nvPr/>
        </p:nvSpPr>
        <p:spPr bwMode="auto">
          <a:xfrm>
            <a:off x="5534025" y="3860800"/>
            <a:ext cx="27178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37931725" indent="-37474525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>
              <a:lnSpc>
                <a:spcPts val="2375"/>
              </a:lnSpc>
              <a:spcAft>
                <a:spcPts val="1200"/>
              </a:spcAft>
              <a:buClr>
                <a:srgbClr val="00542C"/>
              </a:buClr>
            </a:pPr>
            <a:r>
              <a:rPr lang="en-US" altLang="en-US" b="1">
                <a:solidFill>
                  <a:schemeClr val="bg1"/>
                </a:solidFill>
              </a:rPr>
              <a:t>Interlocking sashes reduce air infiltration</a:t>
            </a:r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5473" r="13535"/>
          <a:stretch>
            <a:fillRect/>
          </a:stretch>
        </p:blipFill>
        <p:spPr bwMode="auto">
          <a:xfrm>
            <a:off x="1036638" y="2106613"/>
            <a:ext cx="3925887" cy="405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Oval 1"/>
          <p:cNvSpPr>
            <a:spLocks noChangeArrowheads="1"/>
          </p:cNvSpPr>
          <p:nvPr/>
        </p:nvSpPr>
        <p:spPr bwMode="auto">
          <a:xfrm>
            <a:off x="4114800" y="3813175"/>
            <a:ext cx="947738" cy="803275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8" name="Group 1"/>
          <p:cNvGrpSpPr>
            <a:grpSpLocks/>
          </p:cNvGrpSpPr>
          <p:nvPr/>
        </p:nvGrpSpPr>
        <p:grpSpPr bwMode="auto">
          <a:xfrm>
            <a:off x="163513" y="1781175"/>
            <a:ext cx="9167812" cy="4767263"/>
            <a:chOff x="163513" y="1781175"/>
            <a:chExt cx="9167812" cy="4767263"/>
          </a:xfrm>
        </p:grpSpPr>
        <p:sp>
          <p:nvSpPr>
            <p:cNvPr id="19462" name="TextBox 4"/>
            <p:cNvSpPr txBox="1">
              <a:spLocks noChangeArrowheads="1"/>
            </p:cNvSpPr>
            <p:nvPr/>
          </p:nvSpPr>
          <p:spPr bwMode="auto">
            <a:xfrm>
              <a:off x="163513" y="1884363"/>
              <a:ext cx="2717800" cy="19383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ts val="2375"/>
                </a:lnSpc>
                <a:spcAft>
                  <a:spcPts val="1200"/>
                </a:spcAft>
                <a:buClr>
                  <a:srgbClr val="00542C"/>
                </a:buClr>
              </a:pPr>
              <a:r>
                <a:rPr lang="en-US" altLang="en-US" b="1">
                  <a:solidFill>
                    <a:schemeClr val="bg1"/>
                  </a:solidFill>
                </a:rPr>
                <a:t>Two push button night latches let you easily position sash for room ventilation </a:t>
              </a:r>
              <a:r>
                <a:rPr lang="en-US" altLang="en-US" sz="1400" b="1">
                  <a:solidFill>
                    <a:schemeClr val="bg1"/>
                  </a:solidFill>
                </a:rPr>
                <a:t>(Window Opening Control Device Optional)</a:t>
              </a:r>
              <a:endParaRPr lang="en-US" altLang="en-US" b="1">
                <a:solidFill>
                  <a:schemeClr val="bg1"/>
                </a:solidFill>
              </a:endParaRPr>
            </a:p>
          </p:txBody>
        </p:sp>
        <p:pic>
          <p:nvPicPr>
            <p:cNvPr id="19463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8000" y="1781175"/>
              <a:ext cx="3441700" cy="4594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19464" name="TextBox 4"/>
            <p:cNvSpPr txBox="1">
              <a:spLocks noChangeArrowheads="1"/>
            </p:cNvSpPr>
            <p:nvPr/>
          </p:nvSpPr>
          <p:spPr bwMode="auto">
            <a:xfrm>
              <a:off x="163513" y="5532438"/>
              <a:ext cx="2717800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ts val="2375"/>
                </a:lnSpc>
                <a:spcAft>
                  <a:spcPts val="1200"/>
                </a:spcAft>
                <a:buClr>
                  <a:srgbClr val="00542C"/>
                </a:buClr>
              </a:pPr>
              <a:r>
                <a:rPr lang="en-US" altLang="en-US" b="1"/>
                <a:t>Low profile tilt latches for easy sash movement</a:t>
              </a:r>
            </a:p>
          </p:txBody>
        </p:sp>
        <p:sp>
          <p:nvSpPr>
            <p:cNvPr id="19465" name="TextBox 4"/>
            <p:cNvSpPr txBox="1">
              <a:spLocks noChangeArrowheads="1"/>
            </p:cNvSpPr>
            <p:nvPr/>
          </p:nvSpPr>
          <p:spPr bwMode="auto">
            <a:xfrm>
              <a:off x="6611938" y="2838450"/>
              <a:ext cx="2719387" cy="16319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ts val="2375"/>
                </a:lnSpc>
                <a:spcAft>
                  <a:spcPts val="1200"/>
                </a:spcAft>
                <a:buClr>
                  <a:srgbClr val="00542C"/>
                </a:buClr>
              </a:pPr>
              <a:r>
                <a:rPr lang="en-US" altLang="en-US" b="1">
                  <a:solidFill>
                    <a:schemeClr val="bg1"/>
                  </a:solidFill>
                </a:rPr>
                <a:t>Round locks provide peace of mind.  Two locks standard on all windows over 27 ¼” and wider</a:t>
              </a:r>
            </a:p>
          </p:txBody>
        </p:sp>
        <p:pic>
          <p:nvPicPr>
            <p:cNvPr id="19466" name="Picture 9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3800" y="3541713"/>
              <a:ext cx="657225" cy="13335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</p:grpSp>
      <p:sp>
        <p:nvSpPr>
          <p:cNvPr id="13" name="Down Arrow 12"/>
          <p:cNvSpPr>
            <a:spLocks noChangeArrowheads="1"/>
          </p:cNvSpPr>
          <p:nvPr/>
        </p:nvSpPr>
        <p:spPr bwMode="auto">
          <a:xfrm rot="4014884">
            <a:off x="6055519" y="3282157"/>
            <a:ext cx="149225" cy="1081087"/>
          </a:xfrm>
          <a:prstGeom prst="downArrow">
            <a:avLst>
              <a:gd name="adj1" fmla="val 50000"/>
              <a:gd name="adj2" fmla="val 50008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2" name="Down Arrow 11"/>
          <p:cNvSpPr>
            <a:spLocks noChangeArrowheads="1"/>
          </p:cNvSpPr>
          <p:nvPr/>
        </p:nvSpPr>
        <p:spPr bwMode="auto">
          <a:xfrm rot="-4525714">
            <a:off x="3216275" y="2370138"/>
            <a:ext cx="185737" cy="1081088"/>
          </a:xfrm>
          <a:prstGeom prst="downArrow">
            <a:avLst>
              <a:gd name="adj1" fmla="val 50000"/>
              <a:gd name="adj2" fmla="val 50013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1" name="Down Arrow 10"/>
          <p:cNvSpPr>
            <a:spLocks noChangeArrowheads="1"/>
          </p:cNvSpPr>
          <p:nvPr/>
        </p:nvSpPr>
        <p:spPr bwMode="auto">
          <a:xfrm rot="-7698644">
            <a:off x="2976562" y="3811588"/>
            <a:ext cx="150813" cy="2198688"/>
          </a:xfrm>
          <a:prstGeom prst="downArrow">
            <a:avLst>
              <a:gd name="adj1" fmla="val 50000"/>
              <a:gd name="adj2" fmla="val 50014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2" name="Group 1"/>
          <p:cNvGrpSpPr>
            <a:grpSpLocks/>
          </p:cNvGrpSpPr>
          <p:nvPr/>
        </p:nvGrpSpPr>
        <p:grpSpPr bwMode="auto">
          <a:xfrm>
            <a:off x="269875" y="1187450"/>
            <a:ext cx="8907463" cy="4318000"/>
            <a:chOff x="269875" y="1187450"/>
            <a:chExt cx="8907463" cy="4318000"/>
          </a:xfrm>
        </p:grpSpPr>
        <p:pic>
          <p:nvPicPr>
            <p:cNvPr id="20486" name="Picture 8" descr="integrRail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4650" y="1752600"/>
              <a:ext cx="2120900" cy="2111375"/>
            </a:xfrm>
            <a:prstGeom prst="rect">
              <a:avLst/>
            </a:prstGeom>
            <a:noFill/>
            <a:ln w="889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7" name="Picture 10" descr="T-Lock_pivot.jp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25813" y="2078038"/>
              <a:ext cx="2120900" cy="2103437"/>
            </a:xfrm>
            <a:prstGeom prst="rect">
              <a:avLst/>
            </a:prstGeom>
            <a:noFill/>
            <a:ln w="889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488" name="Picture 11" descr="jamb_adjust.jp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54763" y="1187450"/>
              <a:ext cx="1473200" cy="2908300"/>
            </a:xfrm>
            <a:prstGeom prst="rect">
              <a:avLst/>
            </a:prstGeom>
            <a:noFill/>
            <a:ln w="88900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489" name="TextBox 4"/>
            <p:cNvSpPr txBox="1">
              <a:spLocks noChangeArrowheads="1"/>
            </p:cNvSpPr>
            <p:nvPr/>
          </p:nvSpPr>
          <p:spPr bwMode="auto">
            <a:xfrm>
              <a:off x="269875" y="4014788"/>
              <a:ext cx="2487613" cy="13223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ts val="2375"/>
                </a:lnSpc>
                <a:spcAft>
                  <a:spcPts val="1200"/>
                </a:spcAft>
                <a:buClr>
                  <a:srgbClr val="00542C"/>
                </a:buClr>
              </a:pPr>
              <a:r>
                <a:rPr lang="en-US" altLang="en-US" b="1">
                  <a:solidFill>
                    <a:schemeClr val="bg1"/>
                  </a:solidFill>
                </a:rPr>
                <a:t>Integrated lift rail looks sleek and lets you raise and lower sashes with ease</a:t>
              </a:r>
            </a:p>
          </p:txBody>
        </p:sp>
        <p:sp>
          <p:nvSpPr>
            <p:cNvPr id="20490" name="TextBox 2"/>
            <p:cNvSpPr txBox="1">
              <a:spLocks noChangeArrowheads="1"/>
            </p:cNvSpPr>
            <p:nvPr/>
          </p:nvSpPr>
          <p:spPr bwMode="auto">
            <a:xfrm>
              <a:off x="2973388" y="4306888"/>
              <a:ext cx="2601912" cy="1016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3363" indent="-233363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ts val="2375"/>
                </a:lnSpc>
                <a:spcAft>
                  <a:spcPts val="1200"/>
                </a:spcAft>
                <a:buClr>
                  <a:srgbClr val="00542C"/>
                </a:buClr>
                <a:buFont typeface="Arial" charset="0"/>
                <a:buChar char="•"/>
              </a:pPr>
              <a:r>
                <a:rPr lang="en-US" altLang="en-US" b="1">
                  <a:solidFill>
                    <a:schemeClr val="bg1"/>
                  </a:solidFill>
                </a:rPr>
                <a:t>T-Lock Pivot Pin further minimizes air infiltration</a:t>
              </a:r>
            </a:p>
          </p:txBody>
        </p:sp>
        <p:sp>
          <p:nvSpPr>
            <p:cNvPr id="20491" name="TextBox 2"/>
            <p:cNvSpPr txBox="1">
              <a:spLocks noChangeArrowheads="1"/>
            </p:cNvSpPr>
            <p:nvPr/>
          </p:nvSpPr>
          <p:spPr bwMode="auto">
            <a:xfrm>
              <a:off x="5924550" y="4181475"/>
              <a:ext cx="3252788" cy="13239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233363" indent="-233363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37931725" indent="-37474525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eaLnBrk="1" hangingPunct="1">
                <a:lnSpc>
                  <a:spcPts val="2375"/>
                </a:lnSpc>
                <a:spcAft>
                  <a:spcPts val="1200"/>
                </a:spcAft>
                <a:buClr>
                  <a:srgbClr val="00542C"/>
                </a:buClr>
                <a:buFont typeface="Arial" charset="0"/>
                <a:buChar char="•"/>
              </a:pPr>
              <a:r>
                <a:rPr lang="en-US" altLang="en-US" b="1">
                  <a:solidFill>
                    <a:schemeClr val="bg1"/>
                  </a:solidFill>
                </a:rPr>
                <a:t>Three Jamb Adjusters ensure the window is square and plumb; most competitors use only one</a:t>
              </a:r>
            </a:p>
          </p:txBody>
        </p:sp>
      </p:grpSp>
      <p:sp>
        <p:nvSpPr>
          <p:cNvPr id="21" name="Oval 20"/>
          <p:cNvSpPr>
            <a:spLocks noChangeArrowheads="1"/>
          </p:cNvSpPr>
          <p:nvPr/>
        </p:nvSpPr>
        <p:spPr bwMode="auto">
          <a:xfrm>
            <a:off x="6556375" y="1473200"/>
            <a:ext cx="357188" cy="319088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Oval 21"/>
          <p:cNvSpPr>
            <a:spLocks noChangeArrowheads="1"/>
          </p:cNvSpPr>
          <p:nvPr/>
        </p:nvSpPr>
        <p:spPr bwMode="auto">
          <a:xfrm>
            <a:off x="6651625" y="2481263"/>
            <a:ext cx="358775" cy="319087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Oval 22"/>
          <p:cNvSpPr>
            <a:spLocks noChangeArrowheads="1"/>
          </p:cNvSpPr>
          <p:nvPr/>
        </p:nvSpPr>
        <p:spPr bwMode="auto">
          <a:xfrm>
            <a:off x="6651625" y="3454400"/>
            <a:ext cx="358775" cy="319088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506" name="Group 1"/>
          <p:cNvGrpSpPr>
            <a:grpSpLocks/>
          </p:cNvGrpSpPr>
          <p:nvPr/>
        </p:nvGrpSpPr>
        <p:grpSpPr bwMode="auto">
          <a:xfrm>
            <a:off x="127000" y="1190625"/>
            <a:ext cx="6111875" cy="5667375"/>
            <a:chOff x="127000" y="1190625"/>
            <a:chExt cx="6111875" cy="5667375"/>
          </a:xfrm>
        </p:grpSpPr>
        <p:pic>
          <p:nvPicPr>
            <p:cNvPr id="21509" name="Picture 6" descr="8300_corner_cut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60850" y="1190625"/>
              <a:ext cx="1978025" cy="56673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" name="TextBox 1"/>
            <p:cNvSpPr txBox="1">
              <a:spLocks noChangeArrowheads="1"/>
            </p:cNvSpPr>
            <p:nvPr/>
          </p:nvSpPr>
          <p:spPr bwMode="auto">
            <a:xfrm>
              <a:off x="127000" y="1992313"/>
              <a:ext cx="4321175" cy="14779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ヒラギノ角ゴ Pro W3" charset="-128"/>
                </a:defRPr>
              </a:lvl9pPr>
            </a:lstStyle>
            <a:p>
              <a:pPr marL="285750" indent="-285750" eaLnBrk="1" hangingPunct="1">
                <a:buClr>
                  <a:schemeClr val="bg1"/>
                </a:buClr>
                <a:buFont typeface="Arial" panose="020B0604020202020204" pitchFamily="34" charset="0"/>
                <a:buChar char="•"/>
                <a:defRPr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6 Dead air space chambers in jamb</a:t>
              </a:r>
            </a:p>
            <a:p>
              <a:pPr eaLnBrk="1" hangingPunct="1">
                <a:defRPr/>
              </a:pPr>
              <a:endParaRPr lang="en-US" altLang="en-US" b="1" dirty="0" smtClean="0">
                <a:solidFill>
                  <a:schemeClr val="bg1"/>
                </a:solidFill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  <a:defRPr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6 Dead air space chambers in head</a:t>
              </a:r>
            </a:p>
            <a:p>
              <a:pPr eaLnBrk="1" hangingPunct="1">
                <a:defRPr/>
              </a:pPr>
              <a:endParaRPr lang="en-US" altLang="en-US" b="1" dirty="0" smtClean="0">
                <a:solidFill>
                  <a:schemeClr val="bg1"/>
                </a:solidFill>
              </a:endParaRPr>
            </a:p>
            <a:p>
              <a:pPr marL="285750" indent="-285750" eaLnBrk="1" hangingPunct="1">
                <a:buFont typeface="Arial" panose="020B0604020202020204" pitchFamily="34" charset="0"/>
                <a:buChar char="•"/>
                <a:defRPr/>
              </a:pPr>
              <a:r>
                <a:rPr lang="en-US" altLang="en-US" b="1" dirty="0" smtClean="0">
                  <a:solidFill>
                    <a:schemeClr val="bg1"/>
                  </a:solidFill>
                </a:rPr>
                <a:t>3 Dead air space chambers in sash</a:t>
              </a:r>
            </a:p>
          </p:txBody>
        </p:sp>
      </p:grpSp>
      <p:sp>
        <p:nvSpPr>
          <p:cNvPr id="21507" name="TextBox 16"/>
          <p:cNvSpPr txBox="1">
            <a:spLocks noChangeArrowheads="1"/>
          </p:cNvSpPr>
          <p:nvPr/>
        </p:nvSpPr>
        <p:spPr bwMode="auto">
          <a:xfrm>
            <a:off x="6238875" y="5802313"/>
            <a:ext cx="2736850" cy="64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eaLnBrk="1" hangingPunct="1"/>
            <a:r>
              <a:rPr lang="en-US" altLang="en-US" b="1"/>
              <a:t>Sloped sill for easy water run-off</a:t>
            </a:r>
          </a:p>
        </p:txBody>
      </p:sp>
      <p:sp>
        <p:nvSpPr>
          <p:cNvPr id="24" name="Down Arrow 23"/>
          <p:cNvSpPr>
            <a:spLocks noChangeArrowheads="1"/>
          </p:cNvSpPr>
          <p:nvPr/>
        </p:nvSpPr>
        <p:spPr bwMode="auto">
          <a:xfrm rot="5400000">
            <a:off x="5819775" y="5705475"/>
            <a:ext cx="196850" cy="641350"/>
          </a:xfrm>
          <a:prstGeom prst="downArrow">
            <a:avLst>
              <a:gd name="adj1" fmla="val 50000"/>
              <a:gd name="adj2" fmla="val 50002"/>
            </a:avLst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-128"/>
              </a:defRPr>
            </a:lvl9pPr>
          </a:lstStyle>
          <a:p>
            <a:pPr algn="ctr" eaLnBrk="1" hangingPunct="1"/>
            <a:endParaRPr lang="x-none" altLang="x-none">
              <a:solidFill>
                <a:srgbClr val="FFFFFF"/>
              </a:solidFill>
              <a:latin typeface="Calibri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5aa873a11cacf1724b686f6ee259054ba0c0b5"/>
</p:tagLst>
</file>

<file path=ppt/theme/theme1.xml><?xml version="1.0" encoding="utf-8"?>
<a:theme xmlns:a="http://schemas.openxmlformats.org/drawingml/2006/main" name="Office Theme">
  <a:themeElements>
    <a:clrScheme name="Custom 15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002B52"/>
      </a:accent3>
      <a:accent4>
        <a:srgbClr val="777877"/>
      </a:accent4>
      <a:accent5>
        <a:srgbClr val="F6F0DC"/>
      </a:accent5>
      <a:accent6>
        <a:srgbClr val="D9D4A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5_Office Theme">
  <a:themeElements>
    <a:clrScheme name="Custom 15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002B52"/>
      </a:accent3>
      <a:accent4>
        <a:srgbClr val="777877"/>
      </a:accent4>
      <a:accent5>
        <a:srgbClr val="F6F0DC"/>
      </a:accent5>
      <a:accent6>
        <a:srgbClr val="D9D4A9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4_Office Theme">
  <a:themeElements>
    <a:clrScheme name="Lansing Theme">
      <a:dk1>
        <a:srgbClr val="3C3D3C"/>
      </a:dk1>
      <a:lt1>
        <a:sysClr val="window" lastClr="FFFFFF"/>
      </a:lt1>
      <a:dk2>
        <a:srgbClr val="004A8D"/>
      </a:dk2>
      <a:lt2>
        <a:srgbClr val="DBEEF4"/>
      </a:lt2>
      <a:accent1>
        <a:srgbClr val="8DC6E1"/>
      </a:accent1>
      <a:accent2>
        <a:srgbClr val="8C6F43"/>
      </a:accent2>
      <a:accent3>
        <a:srgbClr val="002B52"/>
      </a:accent3>
      <a:accent4>
        <a:srgbClr val="777877"/>
      </a:accent4>
      <a:accent5>
        <a:srgbClr val="E7DCC8"/>
      </a:accent5>
      <a:accent6>
        <a:srgbClr val="155091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 Theme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marL="0" indent="3175" algn="l">
          <a:spcBef>
            <a:spcPct val="20000"/>
          </a:spcBef>
          <a:buFont typeface="Arial" charset="0"/>
          <a:buNone/>
          <a:defRPr sz="1000" b="1" kern="1000" spc="600" dirty="0">
            <a:solidFill>
              <a:schemeClr val="bg1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6.xml><?xml version="1.0" encoding="utf-8"?>
<a:theme xmlns:a="http://schemas.openxmlformats.org/drawingml/2006/main" name="6_Office Theme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marL="0" indent="3175" algn="l">
          <a:spcBef>
            <a:spcPct val="20000"/>
          </a:spcBef>
          <a:buFont typeface="Arial" charset="0"/>
          <a:buNone/>
          <a:defRPr sz="1000" b="1" kern="1000" spc="600" dirty="0">
            <a:solidFill>
              <a:schemeClr val="bg1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7.xml><?xml version="1.0" encoding="utf-8"?>
<a:theme xmlns:a="http://schemas.openxmlformats.org/drawingml/2006/main" name="7_Office Theme">
  <a:themeElements>
    <a:clrScheme name="ReliaBilt Theme">
      <a:dk1>
        <a:srgbClr val="3C3D3C"/>
      </a:dk1>
      <a:lt1>
        <a:sysClr val="window" lastClr="FFFFFF"/>
      </a:lt1>
      <a:dk2>
        <a:srgbClr val="79172D"/>
      </a:dk2>
      <a:lt2>
        <a:srgbClr val="EADFBD"/>
      </a:lt2>
      <a:accent1>
        <a:srgbClr val="814417"/>
      </a:accent1>
      <a:accent2>
        <a:srgbClr val="8C6F43"/>
      </a:accent2>
      <a:accent3>
        <a:srgbClr val="353535"/>
      </a:accent3>
      <a:accent4>
        <a:srgbClr val="777877"/>
      </a:accent4>
      <a:accent5>
        <a:srgbClr val="F6F0DC"/>
      </a:accent5>
      <a:accent6>
        <a:srgbClr val="D9D4A9"/>
      </a:accent6>
      <a:hlink>
        <a:srgbClr val="8B5429"/>
      </a:hlink>
      <a:folHlink>
        <a:srgbClr val="80343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 bwMode="auto">
        <a:noFill/>
        <a:ln w="9525">
          <a:noFill/>
          <a:miter lim="800000"/>
          <a:headEnd/>
          <a:tailEnd/>
        </a:ln>
      </a:spPr>
      <a:bodyPr wrap="none"/>
      <a:lstStyle>
        <a:defPPr marL="0" indent="3175" algn="l">
          <a:spcBef>
            <a:spcPct val="20000"/>
          </a:spcBef>
          <a:buFont typeface="Arial" charset="0"/>
          <a:buNone/>
          <a:defRPr sz="1000" b="1" kern="1000" spc="600" dirty="0">
            <a:solidFill>
              <a:schemeClr val="bg1"/>
            </a:solidFill>
            <a:latin typeface="+mn-lt"/>
            <a:cs typeface="+mn-cs"/>
          </a:defRPr>
        </a:defPPr>
      </a:lstStyle>
    </a:txDef>
  </a:objectDefaults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8026</TotalTime>
  <Words>282</Words>
  <Application>Microsoft Office PowerPoint</Application>
  <PresentationFormat>On-screen Show (4:3)</PresentationFormat>
  <Paragraphs>51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7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Office Theme</vt:lpstr>
      <vt:lpstr>5_Office Theme</vt:lpstr>
      <vt:lpstr>4_Office Theme</vt:lpstr>
      <vt:lpstr>2_Office Theme</vt:lpstr>
      <vt:lpstr>3_Office Theme</vt:lpstr>
      <vt:lpstr>6_Office Theme</vt:lpstr>
      <vt:lpstr>7_Office Theme</vt:lpstr>
      <vt:lpstr>WHY THE ATRIUM  SERIES 8300?</vt:lpstr>
      <vt:lpstr>Tilt-in feature allows easy access and cleaning from the inside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ReliaBilt E-Learn template</dc:title>
  <dc:subject>ReliaBilt</dc:subject>
  <dc:creator>James Albright</dc:creator>
  <cp:lastModifiedBy>Kelli Hoskins</cp:lastModifiedBy>
  <cp:revision>125</cp:revision>
  <dcterms:created xsi:type="dcterms:W3CDTF">2015-08-17T16:10:00Z</dcterms:created>
  <dcterms:modified xsi:type="dcterms:W3CDTF">2019-03-07T21:24:46Z</dcterms:modified>
</cp:coreProperties>
</file>