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703" r:id="rId2"/>
    <p:sldMasterId id="2147483701" r:id="rId3"/>
    <p:sldMasterId id="2147483684" r:id="rId4"/>
    <p:sldMasterId id="2147483666" r:id="rId5"/>
    <p:sldMasterId id="2147483706" r:id="rId6"/>
    <p:sldMasterId id="2147483770" r:id="rId7"/>
  </p:sldMasterIdLst>
  <p:notesMasterIdLst>
    <p:notesMasterId r:id="rId21"/>
  </p:notesMasterIdLst>
  <p:handoutMasterIdLst>
    <p:handoutMasterId r:id="rId22"/>
  </p:handoutMasterIdLst>
  <p:sldIdLst>
    <p:sldId id="257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92E"/>
    <a:srgbClr val="046A38"/>
    <a:srgbClr val="004F26"/>
    <a:srgbClr val="E1EFD3"/>
    <a:srgbClr val="E0EFD0"/>
    <a:srgbClr val="134B2F"/>
    <a:srgbClr val="004127"/>
    <a:srgbClr val="004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10" autoAdjust="0"/>
  </p:normalViewPr>
  <p:slideViewPr>
    <p:cSldViewPr snapToGrid="0" snapToObjects="1">
      <p:cViewPr varScale="1">
        <p:scale>
          <a:sx n="81" d="100"/>
          <a:sy n="81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1D95E85-8BF2-244D-8703-A3D942594A1D}" type="datetime1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C96531-F7FD-DB4B-B983-E168CF295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225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CFC262-8A54-3C42-97F6-9A504BA91040}" type="datetime1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6C7103-2165-9145-B6C7-69EBAEB12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3047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3117"/>
            <a:ext cx="7772400" cy="174382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0010" y="5940685"/>
            <a:ext cx="8510232" cy="56028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b="0" i="0" u="none" cap="all" spc="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92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3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9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11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 userDrawn="1"/>
        </p:nvSpPr>
        <p:spPr bwMode="auto">
          <a:xfrm>
            <a:off x="457200" y="21304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en-US" sz="2400" smtClean="0">
                <a:solidFill>
                  <a:srgbClr val="7F7F7F"/>
                </a:solidFill>
                <a:latin typeface="Calibri" pitchFamily="34" charset="0"/>
              </a:rPr>
              <a:t>Click to edit Master text styles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en-US" sz="2400" smtClean="0">
                <a:solidFill>
                  <a:srgbClr val="7F7F7F"/>
                </a:solidFill>
                <a:latin typeface="Calibri" pitchFamily="34" charset="0"/>
              </a:rPr>
              <a:t>Second level</a:t>
            </a:r>
          </a:p>
          <a:p>
            <a:pPr lvl="2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en-US" sz="2000" smtClean="0">
                <a:solidFill>
                  <a:srgbClr val="7F7F7F"/>
                </a:solidFill>
                <a:latin typeface="Calibri" pitchFamily="34" charset="0"/>
              </a:rPr>
              <a:t>Third level</a:t>
            </a:r>
          </a:p>
          <a:p>
            <a:pPr lvl="3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en-US" smtClean="0">
                <a:solidFill>
                  <a:srgbClr val="7F7F7F"/>
                </a:solidFill>
                <a:latin typeface="Calibri" pitchFamily="34" charset="0"/>
              </a:rPr>
              <a:t>Fourth level</a:t>
            </a:r>
          </a:p>
          <a:p>
            <a:pPr lvl="4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en-US" sz="1600" smtClean="0">
                <a:solidFill>
                  <a:srgbClr val="7F7F7F"/>
                </a:solidFill>
                <a:latin typeface="Calibri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591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15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10" y="5940685"/>
            <a:ext cx="8510232" cy="56028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b="0" i="0" u="none" cap="all" spc="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3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 userDrawn="1"/>
        </p:nvSpPr>
        <p:spPr bwMode="auto">
          <a:xfrm>
            <a:off x="457200" y="21304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20000"/>
              </a:spcBef>
              <a:buClr>
                <a:srgbClr val="046A38"/>
              </a:buClr>
              <a:buFont typeface="Wingdings" pitchFamily="2" charset="2"/>
              <a:buChar char="§"/>
              <a:defRPr/>
            </a:pPr>
            <a:r>
              <a:rPr lang="en-US" altLang="en-US" sz="2400" smtClean="0">
                <a:solidFill>
                  <a:srgbClr val="7F7F7F"/>
                </a:solidFill>
                <a:latin typeface="Calibri" pitchFamily="34" charset="0"/>
              </a:rPr>
              <a:t>Click to edit Master text styles</a:t>
            </a:r>
          </a:p>
          <a:p>
            <a:pPr lvl="1">
              <a:spcBef>
                <a:spcPct val="20000"/>
              </a:spcBef>
              <a:buClr>
                <a:srgbClr val="046A38"/>
              </a:buClr>
              <a:buFont typeface="Wingdings" pitchFamily="2" charset="2"/>
              <a:buChar char="§"/>
              <a:defRPr/>
            </a:pPr>
            <a:r>
              <a:rPr lang="en-US" altLang="en-US" sz="2400" smtClean="0">
                <a:solidFill>
                  <a:srgbClr val="7F7F7F"/>
                </a:solidFill>
                <a:latin typeface="Calibri" pitchFamily="34" charset="0"/>
              </a:rPr>
              <a:t>Second level</a:t>
            </a:r>
          </a:p>
          <a:p>
            <a:pPr lvl="2">
              <a:spcBef>
                <a:spcPct val="20000"/>
              </a:spcBef>
              <a:buClr>
                <a:srgbClr val="046A38"/>
              </a:buClr>
              <a:buFont typeface="Wingdings" pitchFamily="2" charset="2"/>
              <a:buChar char="§"/>
              <a:defRPr/>
            </a:pPr>
            <a:r>
              <a:rPr lang="en-US" altLang="en-US" sz="2000" smtClean="0">
                <a:solidFill>
                  <a:srgbClr val="7F7F7F"/>
                </a:solidFill>
                <a:latin typeface="Calibri" pitchFamily="34" charset="0"/>
              </a:rPr>
              <a:t>Third level</a:t>
            </a:r>
          </a:p>
          <a:p>
            <a:pPr lvl="3">
              <a:spcBef>
                <a:spcPct val="20000"/>
              </a:spcBef>
              <a:buClr>
                <a:srgbClr val="046A38"/>
              </a:buClr>
              <a:buFont typeface="Wingdings" pitchFamily="2" charset="2"/>
              <a:buChar char="§"/>
              <a:defRPr/>
            </a:pPr>
            <a:r>
              <a:rPr lang="en-US" altLang="en-US" smtClean="0">
                <a:solidFill>
                  <a:srgbClr val="7F7F7F"/>
                </a:solidFill>
                <a:latin typeface="Calibri" pitchFamily="34" charset="0"/>
              </a:rPr>
              <a:t>Fourth level</a:t>
            </a:r>
          </a:p>
          <a:p>
            <a:pPr lvl="4">
              <a:spcBef>
                <a:spcPct val="20000"/>
              </a:spcBef>
              <a:buClr>
                <a:srgbClr val="046A38"/>
              </a:buClr>
              <a:buFont typeface="Wingdings" pitchFamily="2" charset="2"/>
              <a:buChar char="§"/>
              <a:defRPr/>
            </a:pPr>
            <a:r>
              <a:rPr lang="en-US" altLang="en-US" sz="1600" smtClean="0">
                <a:solidFill>
                  <a:srgbClr val="7F7F7F"/>
                </a:solidFill>
                <a:latin typeface="Calibri" pitchFamily="34" charset="0"/>
              </a:rPr>
              <a:t>Fifth level</a:t>
            </a:r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320010" y="5940685"/>
            <a:ext cx="8510232" cy="56028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b="0" i="0" u="none" cap="all" spc="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D9D4A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47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7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86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53975" y="1228725"/>
            <a:ext cx="9258300" cy="4351338"/>
          </a:xfrm>
          <a:prstGeom prst="rect">
            <a:avLst/>
          </a:prstGeom>
          <a:gradFill flip="none" rotWithShape="1">
            <a:gsLst>
              <a:gs pos="90000">
                <a:srgbClr val="004F26"/>
              </a:gs>
              <a:gs pos="0">
                <a:srgbClr val="046A3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9" descr="Atrium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" y="174625"/>
            <a:ext cx="26336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7" descr="Atrium_window_logo_green_screen.png"/>
          <p:cNvPicPr>
            <a:picLocks noChangeAspect="1"/>
          </p:cNvPicPr>
          <p:nvPr userDrawn="1"/>
        </p:nvPicPr>
        <p:blipFill>
          <a:blip r:embed="rId5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5454650" y="1238250"/>
            <a:ext cx="35560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53975" y="1181100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53975" y="5541963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53975" y="1181100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1" name="Picture 9" descr="Atrium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74625"/>
            <a:ext cx="26336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39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638" y="1244600"/>
            <a:ext cx="9213851" cy="4335463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5" name="Picture 9" descr="Atrium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74625"/>
            <a:ext cx="26336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Atrium2_ph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7759" r="15598" b="6207"/>
          <a:stretch>
            <a:fillRect/>
          </a:stretch>
        </p:blipFill>
        <p:spPr bwMode="auto">
          <a:xfrm>
            <a:off x="-53975" y="1216025"/>
            <a:ext cx="4875213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4" descr="Atrium3_phot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7201" r="2893"/>
          <a:stretch>
            <a:fillRect/>
          </a:stretch>
        </p:blipFill>
        <p:spPr bwMode="auto">
          <a:xfrm>
            <a:off x="4854575" y="1216025"/>
            <a:ext cx="43513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-53975" y="1181100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53975" y="5541963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Atrium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74625"/>
            <a:ext cx="26336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53975" y="847725"/>
            <a:ext cx="9258300" cy="6119813"/>
          </a:xfrm>
          <a:prstGeom prst="rect">
            <a:avLst/>
          </a:prstGeom>
          <a:gradFill flip="none" rotWithShape="1">
            <a:gsLst>
              <a:gs pos="90000">
                <a:srgbClr val="004F26"/>
              </a:gs>
              <a:gs pos="0">
                <a:srgbClr val="046A3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53975" y="779463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5" name="Picture 9" descr="Atrium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0488"/>
            <a:ext cx="17653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Atrium_window_logo_green_screen.png"/>
          <p:cNvPicPr>
            <a:picLocks noChangeAspect="1"/>
          </p:cNvPicPr>
          <p:nvPr userDrawn="1"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1"/>
          <a:stretch>
            <a:fillRect/>
          </a:stretch>
        </p:blipFill>
        <p:spPr bwMode="auto">
          <a:xfrm>
            <a:off x="5454650" y="1138238"/>
            <a:ext cx="35560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D9D4A9"/>
        </a:buClr>
        <a:buFont typeface="Wingdings" charset="2"/>
        <a:buChar char="§"/>
        <a:defRPr sz="2400" kern="1200">
          <a:solidFill>
            <a:schemeClr val="bg1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D9D4A9"/>
        </a:buClr>
        <a:buFont typeface="Wingdings" charset="2"/>
        <a:buChar char="§"/>
        <a:defRPr sz="2400" kern="1200">
          <a:solidFill>
            <a:schemeClr val="bg1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D9D4A9"/>
        </a:buClr>
        <a:buFont typeface="Wingdings" charset="2"/>
        <a:buChar char="§"/>
        <a:defRPr sz="2000" kern="1200">
          <a:solidFill>
            <a:schemeClr val="bg1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D9D4A9"/>
        </a:buClr>
        <a:buFont typeface="Wingdings" charset="2"/>
        <a:buChar char="§"/>
        <a:defRPr kern="1200">
          <a:solidFill>
            <a:schemeClr val="bg1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D9D4A9"/>
        </a:buClr>
        <a:buFont typeface="Wingdings" charset="2"/>
        <a:buChar char="§"/>
        <a:defRPr sz="1600" kern="1200">
          <a:solidFill>
            <a:schemeClr val="bg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53975" y="779463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8" name="Picture 9" descr="Atrium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0488"/>
            <a:ext cx="17653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0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53975" y="779463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2" name="Picture 9" descr="Atrium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0488"/>
            <a:ext cx="17653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0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3271838" y="1849438"/>
            <a:ext cx="5872162" cy="294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6500"/>
              </a:lnSpc>
            </a:pPr>
            <a:r>
              <a:rPr lang="en-US" altLang="en-US" sz="7200" b="1">
                <a:solidFill>
                  <a:srgbClr val="FFFFFF"/>
                </a:solidFill>
              </a:rPr>
              <a:t>WHY THE ATRIUM </a:t>
            </a:r>
            <a:br>
              <a:rPr lang="en-US" altLang="en-US" sz="7200" b="1">
                <a:solidFill>
                  <a:srgbClr val="FFFFFF"/>
                </a:solidFill>
              </a:rPr>
            </a:br>
            <a:r>
              <a:rPr lang="en-US" altLang="en-US" sz="7200" b="1">
                <a:solidFill>
                  <a:srgbClr val="FFFFFF"/>
                </a:solidFill>
              </a:rPr>
              <a:t>SERIES 8700?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17625"/>
            <a:ext cx="3425825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5091113" y="5568950"/>
            <a:ext cx="4052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542C"/>
                </a:solidFill>
              </a:rPr>
              <a:t>For enhanced performance and added style, there is no better vinyl double hung window available</a:t>
            </a:r>
          </a:p>
        </p:txBody>
      </p: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8" y="3951288"/>
            <a:ext cx="3048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830263" y="2428875"/>
            <a:ext cx="3297237" cy="2790825"/>
            <a:chOff x="828675" y="1408113"/>
            <a:chExt cx="3297238" cy="2790825"/>
          </a:xfrm>
        </p:grpSpPr>
        <p:pic>
          <p:nvPicPr>
            <p:cNvPr id="22533" name="Picture 8" descr="insulPanel_re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25" y="1409700"/>
              <a:ext cx="1512888" cy="2789238"/>
            </a:xfrm>
            <a:prstGeom prst="rect">
              <a:avLst/>
            </a:prstGeom>
            <a:noFill/>
            <a:ln w="889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4" name="Picture 9" descr="insulPanel_blu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5" y="1408113"/>
              <a:ext cx="1514475" cy="2790825"/>
            </a:xfrm>
            <a:prstGeom prst="rect">
              <a:avLst/>
            </a:prstGeom>
            <a:noFill/>
            <a:ln w="889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531" name="Title 1"/>
          <p:cNvSpPr txBox="1">
            <a:spLocks/>
          </p:cNvSpPr>
          <p:nvPr/>
        </p:nvSpPr>
        <p:spPr bwMode="auto">
          <a:xfrm>
            <a:off x="1416050" y="1296988"/>
            <a:ext cx="616743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3338"/>
              </a:lnSpc>
            </a:pPr>
            <a:r>
              <a:rPr lang="en-US" altLang="en-US" sz="3200" b="1">
                <a:solidFill>
                  <a:schemeClr val="bg1"/>
                </a:solidFill>
              </a:rPr>
              <a:t>WARM EDGE GLASS SYSTEM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22532" name="TextBox 11"/>
          <p:cNvSpPr txBox="1">
            <a:spLocks noChangeArrowheads="1"/>
          </p:cNvSpPr>
          <p:nvPr/>
        </p:nvSpPr>
        <p:spPr bwMode="auto">
          <a:xfrm>
            <a:off x="4500563" y="2300288"/>
            <a:ext cx="4421187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700" b="1" dirty="0" smtClean="0">
                <a:solidFill>
                  <a:schemeClr val="bg1"/>
                </a:solidFill>
              </a:rPr>
              <a:t>Insulated glass panel provides  an </a:t>
            </a:r>
          </a:p>
          <a:p>
            <a:pPr eaLnBrk="1" hangingPunct="1">
              <a:spcAft>
                <a:spcPts val="600"/>
              </a:spcAft>
              <a:buClr>
                <a:srgbClr val="00542C"/>
              </a:buClr>
              <a:defRPr/>
            </a:pPr>
            <a:r>
              <a:rPr lang="en-US" altLang="en-US" sz="1700" b="1" dirty="0" smtClean="0">
                <a:solidFill>
                  <a:schemeClr val="bg1"/>
                </a:solidFill>
              </a:rPr>
              <a:t>     optimum, tightly sealed airspace that </a:t>
            </a:r>
          </a:p>
          <a:p>
            <a:pPr eaLnBrk="1" hangingPunct="1">
              <a:spcAft>
                <a:spcPts val="600"/>
              </a:spcAft>
              <a:buClr>
                <a:srgbClr val="00542C"/>
              </a:buClr>
              <a:defRPr/>
            </a:pPr>
            <a:r>
              <a:rPr lang="en-US" altLang="en-US" sz="1700" b="1" dirty="0" smtClean="0">
                <a:solidFill>
                  <a:schemeClr val="bg1"/>
                </a:solidFill>
              </a:rPr>
              <a:t>     acts as a highly effective noise </a:t>
            </a:r>
          </a:p>
          <a:p>
            <a:pPr eaLnBrk="1" hangingPunct="1">
              <a:spcAft>
                <a:spcPts val="600"/>
              </a:spcAft>
              <a:buClr>
                <a:srgbClr val="00542C"/>
              </a:buClr>
              <a:defRPr/>
            </a:pPr>
            <a:r>
              <a:rPr lang="en-US" altLang="en-US" sz="1700" b="1" dirty="0" smtClean="0">
                <a:solidFill>
                  <a:schemeClr val="bg1"/>
                </a:solidFill>
              </a:rPr>
              <a:t>     buffer and keeps inside air from </a:t>
            </a:r>
          </a:p>
          <a:p>
            <a:pPr eaLnBrk="1" hangingPunct="1">
              <a:spcAft>
                <a:spcPts val="600"/>
              </a:spcAft>
              <a:buClr>
                <a:srgbClr val="00542C"/>
              </a:buClr>
              <a:defRPr/>
            </a:pPr>
            <a:r>
              <a:rPr lang="en-US" altLang="en-US" sz="1700" b="1" dirty="0" smtClean="0">
                <a:solidFill>
                  <a:schemeClr val="bg1"/>
                </a:solidFill>
              </a:rPr>
              <a:t>     escaping and outside air from </a:t>
            </a:r>
          </a:p>
          <a:p>
            <a:pPr eaLnBrk="1" hangingPunct="1">
              <a:spcAft>
                <a:spcPts val="600"/>
              </a:spcAft>
              <a:buClr>
                <a:srgbClr val="00542C"/>
              </a:buClr>
              <a:defRPr/>
            </a:pPr>
            <a:r>
              <a:rPr lang="en-US" altLang="en-US" sz="1700" b="1" dirty="0" smtClean="0">
                <a:solidFill>
                  <a:schemeClr val="bg1"/>
                </a:solidFill>
              </a:rPr>
              <a:t>     penetrating</a:t>
            </a:r>
          </a:p>
          <a:p>
            <a:pPr marL="285750" indent="-285750" eaLnBrk="1" hangingPunct="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700" b="1" dirty="0" smtClean="0">
                <a:solidFill>
                  <a:schemeClr val="bg1"/>
                </a:solidFill>
              </a:rPr>
              <a:t>U-channel with thick, insulating  </a:t>
            </a:r>
          </a:p>
          <a:p>
            <a:pPr eaLnBrk="1" hangingPunct="1">
              <a:spcAft>
                <a:spcPts val="600"/>
              </a:spcAft>
              <a:buClr>
                <a:srgbClr val="00542C"/>
              </a:buClr>
              <a:defRPr/>
            </a:pPr>
            <a:r>
              <a:rPr lang="en-US" altLang="en-US" sz="1700" b="1" dirty="0" smtClean="0">
                <a:solidFill>
                  <a:schemeClr val="bg1"/>
                </a:solidFill>
              </a:rPr>
              <a:t>     buffered edge insulates the glass </a:t>
            </a:r>
          </a:p>
          <a:p>
            <a:pPr eaLnBrk="1" hangingPunct="1">
              <a:spcAft>
                <a:spcPts val="600"/>
              </a:spcAft>
              <a:buClr>
                <a:srgbClr val="00542C"/>
              </a:buClr>
              <a:defRPr/>
            </a:pPr>
            <a:r>
              <a:rPr lang="en-US" altLang="en-US" sz="1700" b="1" dirty="0" smtClean="0">
                <a:solidFill>
                  <a:schemeClr val="bg1"/>
                </a:solidFill>
              </a:rPr>
              <a:t>      from the 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/>
          </p:cNvSpPr>
          <p:nvPr/>
        </p:nvSpPr>
        <p:spPr bwMode="auto">
          <a:xfrm>
            <a:off x="381000" y="1123950"/>
            <a:ext cx="8483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3338"/>
              </a:lnSpc>
            </a:pPr>
            <a:r>
              <a:rPr lang="en-US" altLang="en-US" sz="3200" b="1">
                <a:solidFill>
                  <a:schemeClr val="bg1"/>
                </a:solidFill>
              </a:rPr>
              <a:t>THE 8700 DOUBLE HUNG TEST RESULTS</a:t>
            </a:r>
            <a:br>
              <a:rPr lang="en-US" altLang="en-US" sz="3200" b="1">
                <a:solidFill>
                  <a:schemeClr val="bg1"/>
                </a:solidFill>
              </a:rPr>
            </a:br>
            <a:r>
              <a:rPr lang="en-US" altLang="en-US" sz="2100" b="1">
                <a:solidFill>
                  <a:schemeClr val="bg1"/>
                </a:solidFill>
              </a:rPr>
              <a:t>Outstanding in performance</a:t>
            </a:r>
            <a:endParaRPr lang="en-US" altLang="en-US" sz="2100">
              <a:solidFill>
                <a:schemeClr val="bg1"/>
              </a:solidFill>
            </a:endParaRPr>
          </a:p>
        </p:txBody>
      </p:sp>
      <p:grpSp>
        <p:nvGrpSpPr>
          <p:cNvPr id="23555" name="Group 1"/>
          <p:cNvGrpSpPr>
            <a:grpSpLocks/>
          </p:cNvGrpSpPr>
          <p:nvPr/>
        </p:nvGrpSpPr>
        <p:grpSpPr bwMode="auto">
          <a:xfrm>
            <a:off x="712788" y="2457450"/>
            <a:ext cx="6648450" cy="3989388"/>
            <a:chOff x="1247775" y="2457450"/>
            <a:chExt cx="6648450" cy="3989388"/>
          </a:xfrm>
        </p:grpSpPr>
        <p:pic>
          <p:nvPicPr>
            <p:cNvPr id="2355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2457450"/>
              <a:ext cx="6648450" cy="141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55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188" y="4017963"/>
              <a:ext cx="2286000" cy="242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775" y="4318000"/>
            <a:ext cx="2066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2430463" y="896938"/>
            <a:ext cx="456088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3338"/>
              </a:lnSpc>
            </a:pPr>
            <a:r>
              <a:rPr lang="en-US" altLang="en-US" sz="3200" b="1">
                <a:solidFill>
                  <a:schemeClr val="bg1"/>
                </a:solidFill>
              </a:rPr>
              <a:t>2 &amp; 3-Lite Sliders</a:t>
            </a:r>
            <a:endParaRPr lang="en-US" altLang="en-US" sz="2100">
              <a:solidFill>
                <a:schemeClr val="bg1"/>
              </a:solidFill>
            </a:endParaRP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438" y="2036763"/>
            <a:ext cx="2395537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188" y="4591050"/>
            <a:ext cx="2840037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84" t="5180" r="20125" b="29997"/>
          <a:stretch>
            <a:fillRect/>
          </a:stretch>
        </p:blipFill>
        <p:spPr bwMode="auto">
          <a:xfrm>
            <a:off x="369888" y="2389188"/>
            <a:ext cx="5103812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3033713" y="760413"/>
            <a:ext cx="275431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3338"/>
              </a:lnSpc>
            </a:pPr>
            <a:r>
              <a:rPr lang="en-US" altLang="en-US" sz="3200" b="1">
                <a:solidFill>
                  <a:schemeClr val="bg1"/>
                </a:solidFill>
              </a:rPr>
              <a:t>Options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949450" y="5584825"/>
            <a:ext cx="53403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</a:pPr>
            <a:r>
              <a:rPr lang="en-US" altLang="en-US" b="1"/>
              <a:t>Lifetime Glass Breakage Warranty</a:t>
            </a:r>
          </a:p>
          <a:p>
            <a:pPr algn="ctr"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</a:pPr>
            <a:r>
              <a:rPr lang="en-US" altLang="en-US" sz="1400" b="1"/>
              <a:t>And, many more!</a:t>
            </a:r>
          </a:p>
        </p:txBody>
      </p:sp>
      <p:pic>
        <p:nvPicPr>
          <p:cNvPr id="2560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288" y="4167188"/>
            <a:ext cx="514667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033463" y="1782763"/>
            <a:ext cx="17764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</a:pPr>
            <a:r>
              <a:rPr lang="en-US" altLang="en-US" b="1">
                <a:solidFill>
                  <a:schemeClr val="bg1"/>
                </a:solidFill>
              </a:rPr>
              <a:t>Vinyl Colors</a:t>
            </a:r>
            <a:endParaRPr lang="en-US" altLang="en-US" sz="1400" b="1">
              <a:solidFill>
                <a:schemeClr val="bg1"/>
              </a:solidFill>
            </a:endParaRPr>
          </a:p>
        </p:txBody>
      </p:sp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3730625" y="3792538"/>
            <a:ext cx="1778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</a:pPr>
            <a:r>
              <a:rPr lang="en-US" altLang="en-US" b="1">
                <a:solidFill>
                  <a:schemeClr val="bg1"/>
                </a:solidFill>
              </a:rPr>
              <a:t>Grids</a:t>
            </a:r>
            <a:endParaRPr lang="en-US" altLang="en-US" sz="1400" b="1">
              <a:solidFill>
                <a:schemeClr val="bg1"/>
              </a:solidFill>
            </a:endParaRPr>
          </a:p>
        </p:txBody>
      </p:sp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38" y="2206625"/>
            <a:ext cx="222567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0" y="2332038"/>
            <a:ext cx="1025525" cy="12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9" name="TextBox 4"/>
          <p:cNvSpPr txBox="1">
            <a:spLocks noChangeArrowheads="1"/>
          </p:cNvSpPr>
          <p:nvPr/>
        </p:nvSpPr>
        <p:spPr bwMode="auto">
          <a:xfrm>
            <a:off x="5264150" y="1852613"/>
            <a:ext cx="2308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</a:pPr>
            <a:r>
              <a:rPr lang="en-US" altLang="en-US" b="1">
                <a:solidFill>
                  <a:schemeClr val="bg1"/>
                </a:solidFill>
              </a:rPr>
              <a:t>Exterior Laminate</a:t>
            </a:r>
            <a:endParaRPr lang="en-US" altLang="en-US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7375525" y="6140450"/>
            <a:ext cx="1508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542C"/>
                </a:solidFill>
              </a:rPr>
              <a:t>PLUS …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419850" y="1730375"/>
            <a:ext cx="2524125" cy="210185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j-ea"/>
                <a:cs typeface="+mj-cs"/>
              </a:rPr>
              <a:t>Tilt-in feature allows easy access and cleaning from the inside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52675"/>
            <a:ext cx="2782888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963" y="496888"/>
            <a:ext cx="4213225" cy="6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-117475" y="1462088"/>
            <a:ext cx="9510713" cy="4722812"/>
            <a:chOff x="-117475" y="1462088"/>
            <a:chExt cx="9510713" cy="4722812"/>
          </a:xfrm>
        </p:grpSpPr>
        <p:sp>
          <p:nvSpPr>
            <p:cNvPr id="15365" name="Title 1"/>
            <p:cNvSpPr txBox="1">
              <a:spLocks/>
            </p:cNvSpPr>
            <p:nvPr/>
          </p:nvSpPr>
          <p:spPr bwMode="auto">
            <a:xfrm>
              <a:off x="-117475" y="1462088"/>
              <a:ext cx="9510713" cy="139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ts val="3400"/>
                </a:lnSpc>
              </a:pPr>
              <a:r>
                <a:rPr lang="en-US" altLang="en-US" sz="4000" b="1">
                  <a:solidFill>
                    <a:schemeClr val="bg1"/>
                  </a:solidFill>
                  <a:latin typeface="Calibri" charset="0"/>
                </a:rPr>
                <a:t>FOR ULTIMATE DESIGN, PERFORMANCE </a:t>
              </a:r>
            </a:p>
            <a:p>
              <a:pPr algn="ctr" eaLnBrk="1" hangingPunct="1">
                <a:lnSpc>
                  <a:spcPts val="3400"/>
                </a:lnSpc>
              </a:pPr>
              <a:r>
                <a:rPr lang="en-US" altLang="en-US" sz="4000" b="1">
                  <a:solidFill>
                    <a:schemeClr val="bg1"/>
                  </a:solidFill>
                  <a:latin typeface="Calibri" charset="0"/>
                </a:rPr>
                <a:t>&amp; EFFICIENCY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96875" y="2387600"/>
              <a:ext cx="5826125" cy="379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28600" indent="-228600" eaLnBrk="0" hangingPunct="0"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marL="0" indent="0" eaLnBrk="1" hangingPunct="1">
                <a:lnSpc>
                  <a:spcPts val="1900"/>
                </a:lnSpc>
                <a:spcAft>
                  <a:spcPts val="600"/>
                </a:spcAft>
                <a:buClr>
                  <a:srgbClr val="00542C"/>
                </a:buClr>
                <a:defRPr/>
              </a:pPr>
              <a:r>
                <a:rPr lang="en-US" altLang="en-US" sz="1800" b="1" dirty="0" smtClean="0">
                  <a:solidFill>
                    <a:schemeClr val="bg1"/>
                  </a:solidFill>
                </a:rPr>
                <a:t>Features include:</a:t>
              </a:r>
            </a:p>
            <a:p>
              <a:pPr marL="0" indent="0" eaLnBrk="1" hangingPunct="1">
                <a:lnSpc>
                  <a:spcPts val="1900"/>
                </a:lnSpc>
                <a:spcAft>
                  <a:spcPts val="600"/>
                </a:spcAft>
                <a:buClr>
                  <a:srgbClr val="00542C"/>
                </a:buClr>
                <a:defRPr/>
              </a:pPr>
              <a:endParaRPr lang="en-US" altLang="en-US" sz="1800" b="1" dirty="0" smtClean="0">
                <a:solidFill>
                  <a:schemeClr val="bg1"/>
                </a:solidFill>
              </a:endParaRPr>
            </a:p>
            <a:p>
              <a:pPr marL="285750" indent="-285750" eaLnBrk="1" hangingPunct="1">
                <a:lnSpc>
                  <a:spcPts val="1900"/>
                </a:lnSpc>
                <a:spcAft>
                  <a:spcPts val="6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en-US" sz="1800" b="1" dirty="0" smtClean="0">
                  <a:solidFill>
                    <a:schemeClr val="bg1"/>
                  </a:solidFill>
                </a:rPr>
                <a:t>Low-E Glass with Argon Gas</a:t>
              </a:r>
            </a:p>
            <a:p>
              <a:pPr marL="0" indent="0" eaLnBrk="1" hangingPunct="1">
                <a:lnSpc>
                  <a:spcPts val="1900"/>
                </a:lnSpc>
                <a:spcAft>
                  <a:spcPts val="600"/>
                </a:spcAft>
                <a:buClr>
                  <a:srgbClr val="00542C"/>
                </a:buClr>
                <a:defRPr/>
              </a:pPr>
              <a:endParaRPr lang="en-US" altLang="en-US" sz="1800" b="1" dirty="0" smtClean="0">
                <a:solidFill>
                  <a:schemeClr val="bg1"/>
                </a:solidFill>
              </a:endParaRPr>
            </a:p>
            <a:p>
              <a:pPr marL="285750" indent="-285750" eaLnBrk="1" hangingPunct="1">
                <a:lnSpc>
                  <a:spcPts val="1900"/>
                </a:lnSpc>
                <a:spcAft>
                  <a:spcPts val="6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en-US" sz="1800" b="1" dirty="0" smtClean="0">
                  <a:solidFill>
                    <a:schemeClr val="bg1"/>
                  </a:solidFill>
                </a:rPr>
                <a:t>25-Year Glass Breakage Warranty</a:t>
              </a:r>
            </a:p>
            <a:p>
              <a:pPr marL="0" indent="0" eaLnBrk="1" hangingPunct="1">
                <a:lnSpc>
                  <a:spcPts val="1900"/>
                </a:lnSpc>
                <a:spcAft>
                  <a:spcPts val="600"/>
                </a:spcAft>
                <a:buClr>
                  <a:srgbClr val="00542C"/>
                </a:buClr>
                <a:defRPr/>
              </a:pPr>
              <a:endParaRPr lang="en-US" altLang="en-US" sz="1800" b="1" dirty="0" smtClean="0">
                <a:solidFill>
                  <a:schemeClr val="bg1"/>
                </a:solidFill>
              </a:endParaRPr>
            </a:p>
            <a:p>
              <a:pPr marL="285750" indent="-285750" eaLnBrk="1" hangingPunct="1">
                <a:lnSpc>
                  <a:spcPts val="1900"/>
                </a:lnSpc>
                <a:spcAft>
                  <a:spcPts val="6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en-US" sz="1800" b="1" dirty="0" smtClean="0">
                  <a:solidFill>
                    <a:schemeClr val="bg1"/>
                  </a:solidFill>
                </a:rPr>
                <a:t>DP Rating 35 (window size tested </a:t>
              </a:r>
              <a:r>
                <a:rPr lang="en-US" altLang="en-US" sz="1800" b="1" dirty="0" smtClean="0">
                  <a:solidFill>
                    <a:schemeClr val="bg1"/>
                  </a:solidFill>
                </a:rPr>
                <a:t>44</a:t>
              </a:r>
              <a:r>
                <a:rPr lang="en-US" altLang="en-US" sz="1800" b="1" dirty="0" smtClean="0">
                  <a:solidFill>
                    <a:schemeClr val="bg1"/>
                  </a:solidFill>
                </a:rPr>
                <a:t>” </a:t>
              </a:r>
              <a:r>
                <a:rPr lang="en-US" altLang="en-US" sz="1800" b="1" dirty="0" smtClean="0">
                  <a:solidFill>
                    <a:schemeClr val="bg1"/>
                  </a:solidFill>
                </a:rPr>
                <a:t>x </a:t>
              </a:r>
              <a:r>
                <a:rPr lang="en-US" altLang="en-US" sz="1800" b="1" dirty="0" smtClean="0">
                  <a:solidFill>
                    <a:schemeClr val="bg1"/>
                  </a:solidFill>
                </a:rPr>
                <a:t>75”; </a:t>
              </a:r>
              <a:r>
                <a:rPr lang="en-US" altLang="en-US" sz="1800" b="1" dirty="0" smtClean="0">
                  <a:solidFill>
                    <a:schemeClr val="bg1"/>
                  </a:solidFill>
                </a:rPr>
                <a:t>DP 50 Optional)</a:t>
              </a:r>
            </a:p>
            <a:p>
              <a:pPr marL="0" indent="0" eaLnBrk="1" hangingPunct="1">
                <a:lnSpc>
                  <a:spcPts val="1900"/>
                </a:lnSpc>
                <a:spcAft>
                  <a:spcPts val="600"/>
                </a:spcAft>
                <a:buClr>
                  <a:srgbClr val="00542C"/>
                </a:buClr>
                <a:defRPr/>
              </a:pPr>
              <a:endParaRPr lang="en-US" altLang="en-US" sz="1800" b="1" dirty="0" smtClean="0">
                <a:solidFill>
                  <a:schemeClr val="bg1"/>
                </a:solidFill>
              </a:endParaRPr>
            </a:p>
            <a:p>
              <a:pPr marL="285750" indent="-285750" eaLnBrk="1" hangingPunct="1">
                <a:lnSpc>
                  <a:spcPts val="1900"/>
                </a:lnSpc>
                <a:spcAft>
                  <a:spcPts val="6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en-US" sz="1800" b="1" dirty="0" smtClean="0">
                  <a:solidFill>
                    <a:schemeClr val="bg1"/>
                  </a:solidFill>
                </a:rPr>
                <a:t>Extruded Half screen </a:t>
              </a:r>
            </a:p>
            <a:p>
              <a:pPr eaLnBrk="1" hangingPunct="1">
                <a:lnSpc>
                  <a:spcPts val="19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endParaRPr lang="en-US" altLang="en-US" sz="1800" dirty="0" smtClean="0">
                <a:solidFill>
                  <a:schemeClr val="bg1"/>
                </a:solidFill>
              </a:endParaRPr>
            </a:p>
            <a:p>
              <a:pPr eaLnBrk="1" hangingPunct="1">
                <a:lnSpc>
                  <a:spcPts val="1963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en-US" altLang="en-US" sz="1600" dirty="0" smtClean="0">
                  <a:solidFill>
                    <a:schemeClr val="bg1"/>
                  </a:solidFill>
                </a:rPr>
                <a:t>	 </a:t>
              </a:r>
            </a:p>
          </p:txBody>
        </p:sp>
      </p:grp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7496175" y="6343650"/>
            <a:ext cx="1508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542C"/>
                </a:solidFill>
              </a:rPr>
              <a:t>PLUS …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51" r="36157" b="30663"/>
          <a:stretch>
            <a:fillRect/>
          </a:stretch>
        </p:blipFill>
        <p:spPr bwMode="auto">
          <a:xfrm>
            <a:off x="6561138" y="2335213"/>
            <a:ext cx="1870075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oilbala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688" y="1711325"/>
            <a:ext cx="25685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517525" y="4060825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Constant force coil balance lets you easily operate sash</a:t>
            </a:r>
          </a:p>
        </p:txBody>
      </p:sp>
      <p:pic>
        <p:nvPicPr>
          <p:cNvPr id="1638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013" y="1343025"/>
            <a:ext cx="36290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9"/>
          <p:cNvSpPr txBox="1">
            <a:spLocks noChangeArrowheads="1"/>
          </p:cNvSpPr>
          <p:nvPr/>
        </p:nvSpPr>
        <p:spPr bwMode="auto">
          <a:xfrm>
            <a:off x="817563" y="2454275"/>
            <a:ext cx="2286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Aluminum reinforced, multi-cavity construction adds greater insulation and strength</a:t>
            </a:r>
          </a:p>
        </p:txBody>
      </p:sp>
      <p:sp>
        <p:nvSpPr>
          <p:cNvPr id="17411" name="TextBox 10"/>
          <p:cNvSpPr txBox="1">
            <a:spLocks noChangeArrowheads="1"/>
          </p:cNvSpPr>
          <p:nvPr/>
        </p:nvSpPr>
        <p:spPr bwMode="auto">
          <a:xfrm>
            <a:off x="5938838" y="1677988"/>
            <a:ext cx="2251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All-welded frame and sash corners</a:t>
            </a:r>
          </a:p>
        </p:txBody>
      </p:sp>
      <p:sp>
        <p:nvSpPr>
          <p:cNvPr id="17412" name="TextBox 12"/>
          <p:cNvSpPr txBox="1">
            <a:spLocks noChangeArrowheads="1"/>
          </p:cNvSpPr>
          <p:nvPr/>
        </p:nvSpPr>
        <p:spPr bwMode="auto">
          <a:xfrm>
            <a:off x="6096000" y="4510088"/>
            <a:ext cx="2251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3.25” Jamb Depth</a:t>
            </a:r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513" y="555625"/>
            <a:ext cx="25654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>
            <a:spLocks noChangeArrowheads="1"/>
          </p:cNvSpPr>
          <p:nvPr/>
        </p:nvSpPr>
        <p:spPr bwMode="auto">
          <a:xfrm rot="-5400000">
            <a:off x="3001963" y="3162300"/>
            <a:ext cx="169862" cy="427038"/>
          </a:xfrm>
          <a:prstGeom prst="downArrow">
            <a:avLst>
              <a:gd name="adj1" fmla="val 50000"/>
              <a:gd name="adj2" fmla="val 38444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Down Arrow 11"/>
          <p:cNvSpPr>
            <a:spLocks noChangeArrowheads="1"/>
          </p:cNvSpPr>
          <p:nvPr/>
        </p:nvSpPr>
        <p:spPr bwMode="auto">
          <a:xfrm rot="6901006">
            <a:off x="5804694" y="297657"/>
            <a:ext cx="173037" cy="1822450"/>
          </a:xfrm>
          <a:prstGeom prst="downArrow">
            <a:avLst>
              <a:gd name="adj1" fmla="val 50000"/>
              <a:gd name="adj2" fmla="val 49979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411288" y="3260725"/>
            <a:ext cx="271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</a:pPr>
            <a:r>
              <a:rPr lang="en-US" altLang="en-US" b="1">
                <a:solidFill>
                  <a:schemeClr val="bg1"/>
                </a:solidFill>
              </a:rPr>
              <a:t>Interlocking sashes reduce air infiltration</a:t>
            </a:r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56" b="29915"/>
          <a:stretch>
            <a:fillRect/>
          </a:stretch>
        </p:blipFill>
        <p:spPr bwMode="auto">
          <a:xfrm>
            <a:off x="4676775" y="2087563"/>
            <a:ext cx="2598738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645025" y="3260725"/>
            <a:ext cx="947738" cy="803275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6237288" y="1190625"/>
            <a:ext cx="2717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</a:pPr>
            <a:r>
              <a:rPr lang="en-US" altLang="en-US" b="1">
                <a:solidFill>
                  <a:schemeClr val="bg1"/>
                </a:solidFill>
              </a:rPr>
              <a:t>Two push button night latches let you easily position sash for room ventilation </a:t>
            </a:r>
            <a:r>
              <a:rPr lang="en-US" altLang="en-US" sz="1400" b="1">
                <a:solidFill>
                  <a:schemeClr val="bg1"/>
                </a:solidFill>
              </a:rPr>
              <a:t>(Window Opening Control Device optional)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6211888" y="4367213"/>
            <a:ext cx="271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</a:pPr>
            <a:r>
              <a:rPr lang="en-US" altLang="en-US" b="1">
                <a:solidFill>
                  <a:schemeClr val="bg1"/>
                </a:solidFill>
              </a:rPr>
              <a:t>Low profile tilt latches for easy sash movement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681038" y="2568575"/>
            <a:ext cx="27193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</a:pPr>
            <a:r>
              <a:rPr lang="en-US" altLang="en-US" b="1">
                <a:solidFill>
                  <a:schemeClr val="bg1"/>
                </a:solidFill>
              </a:rPr>
              <a:t>Low-Profile Deluxe Cam Locks (Two locks standard on all windows over 27 ¼” and wider)</a:t>
            </a:r>
          </a:p>
        </p:txBody>
      </p:sp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0" y="2901950"/>
            <a:ext cx="6572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2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850" y="555625"/>
            <a:ext cx="25654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/>
          <p:cNvSpPr>
            <a:spLocks noChangeArrowheads="1"/>
          </p:cNvSpPr>
          <p:nvPr/>
        </p:nvSpPr>
        <p:spPr bwMode="auto">
          <a:xfrm rot="-6211323">
            <a:off x="3425032" y="2813844"/>
            <a:ext cx="163512" cy="1035050"/>
          </a:xfrm>
          <a:prstGeom prst="downArrow">
            <a:avLst>
              <a:gd name="adj1" fmla="val 50000"/>
              <a:gd name="adj2" fmla="val 49996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4014884">
            <a:off x="5480050" y="1662113"/>
            <a:ext cx="184150" cy="9969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Down Arrow 11"/>
          <p:cNvSpPr>
            <a:spLocks noChangeArrowheads="1"/>
          </p:cNvSpPr>
          <p:nvPr/>
        </p:nvSpPr>
        <p:spPr bwMode="auto">
          <a:xfrm rot="19125895" flipV="1">
            <a:off x="5499100" y="2816225"/>
            <a:ext cx="130175" cy="1819275"/>
          </a:xfrm>
          <a:prstGeom prst="downArrow">
            <a:avLst>
              <a:gd name="adj1" fmla="val 50000"/>
              <a:gd name="adj2" fmla="val 50015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integrR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" y="1752600"/>
            <a:ext cx="2120900" cy="2111375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10" descr="T-Lock_piv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813" y="2078038"/>
            <a:ext cx="2120900" cy="2103437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69875" y="4014788"/>
            <a:ext cx="24876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</a:pPr>
            <a:r>
              <a:rPr lang="en-US" altLang="en-US" b="1">
                <a:solidFill>
                  <a:schemeClr val="bg1"/>
                </a:solidFill>
              </a:rPr>
              <a:t>Integrated lift rail looks sleek and lets you raise and lower sashes with ease</a:t>
            </a: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2973388" y="4306888"/>
            <a:ext cx="2601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  <a:buFont typeface="Arial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T-Lock Pivot Pin further minimizes air infiltration</a:t>
            </a:r>
          </a:p>
        </p:txBody>
      </p:sp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5924550" y="4181475"/>
            <a:ext cx="3252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  <a:buFont typeface="Arial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Three Jamb Adjusters ensure the window is square and plumb; most competitors use only one</a:t>
            </a:r>
          </a:p>
        </p:txBody>
      </p:sp>
      <p:pic>
        <p:nvPicPr>
          <p:cNvPr id="20487" name="Picture 5" descr="6000_windo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802"/>
          <a:stretch>
            <a:fillRect/>
          </a:stretch>
        </p:blipFill>
        <p:spPr bwMode="auto">
          <a:xfrm>
            <a:off x="6343650" y="1198563"/>
            <a:ext cx="1481138" cy="2922587"/>
          </a:xfrm>
          <a:prstGeom prst="rect">
            <a:avLst/>
          </a:prstGeom>
          <a:solidFill>
            <a:srgbClr val="718BA3"/>
          </a:solidFill>
          <a:ln w="889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584950" y="1511300"/>
            <a:ext cx="357188" cy="319088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584950" y="2500313"/>
            <a:ext cx="358775" cy="319087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583363" y="3513138"/>
            <a:ext cx="358775" cy="319087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27000" y="1992313"/>
            <a:ext cx="43211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285750" indent="-285750" eaLnBrk="1" hangingPunct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6 Dead air space chambers in jamb</a:t>
            </a:r>
          </a:p>
          <a:p>
            <a:pPr eaLnBrk="1" hangingPunct="1">
              <a:defRPr/>
            </a:pPr>
            <a:endParaRPr lang="en-US" altLang="en-US" b="1" dirty="0" smtClean="0">
              <a:solidFill>
                <a:schemeClr val="bg1"/>
              </a:solidFill>
            </a:endParaRPr>
          </a:p>
          <a:p>
            <a:pPr marL="285750" indent="-285750" eaLnBrk="1" hangingPunct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6 Dead air space chambers in head</a:t>
            </a:r>
          </a:p>
          <a:p>
            <a:pPr eaLnBrk="1" hangingPunct="1">
              <a:defRPr/>
            </a:pPr>
            <a:endParaRPr lang="en-US" altLang="en-US" b="1" dirty="0" smtClean="0">
              <a:solidFill>
                <a:schemeClr val="bg1"/>
              </a:solidFill>
            </a:endParaRPr>
          </a:p>
          <a:p>
            <a:pPr marL="285750" indent="-285750" eaLnBrk="1" hangingPunct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3 Dead air space chambers in sash</a:t>
            </a:r>
          </a:p>
        </p:txBody>
      </p:sp>
      <p:sp>
        <p:nvSpPr>
          <p:cNvPr id="21507" name="TextBox 16"/>
          <p:cNvSpPr txBox="1">
            <a:spLocks noChangeArrowheads="1"/>
          </p:cNvSpPr>
          <p:nvPr/>
        </p:nvSpPr>
        <p:spPr bwMode="auto">
          <a:xfrm>
            <a:off x="6564313" y="5802313"/>
            <a:ext cx="27368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/>
              <a:t>Sloped sill for easy water run-off</a:t>
            </a:r>
          </a:p>
        </p:txBody>
      </p:sp>
      <p:pic>
        <p:nvPicPr>
          <p:cNvPr id="21508" name="Picture 5" descr="sill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7050" y="1298575"/>
            <a:ext cx="1946275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Down Arrow 23"/>
          <p:cNvSpPr>
            <a:spLocks noChangeArrowheads="1"/>
          </p:cNvSpPr>
          <p:nvPr/>
        </p:nvSpPr>
        <p:spPr bwMode="auto">
          <a:xfrm rot="5400000">
            <a:off x="6089650" y="5705475"/>
            <a:ext cx="196850" cy="6413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ecc63dd59ec2425811294d3cfeb739ca43ec1d3"/>
</p:tagLst>
</file>

<file path=ppt/theme/theme1.xml><?xml version="1.0" encoding="utf-8"?>
<a:theme xmlns:a="http://schemas.openxmlformats.org/drawingml/2006/main" name="Office Theme">
  <a:themeElements>
    <a:clrScheme name="Custom 15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002B52"/>
      </a:accent3>
      <a:accent4>
        <a:srgbClr val="777877"/>
      </a:accent4>
      <a:accent5>
        <a:srgbClr val="F6F0DC"/>
      </a:accent5>
      <a:accent6>
        <a:srgbClr val="D9D4A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Custom 15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002B52"/>
      </a:accent3>
      <a:accent4>
        <a:srgbClr val="777877"/>
      </a:accent4>
      <a:accent5>
        <a:srgbClr val="F6F0DC"/>
      </a:accent5>
      <a:accent6>
        <a:srgbClr val="D9D4A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Lansing Theme">
      <a:dk1>
        <a:srgbClr val="3C3D3C"/>
      </a:dk1>
      <a:lt1>
        <a:sysClr val="window" lastClr="FFFFFF"/>
      </a:lt1>
      <a:dk2>
        <a:srgbClr val="004A8D"/>
      </a:dk2>
      <a:lt2>
        <a:srgbClr val="DBEEF4"/>
      </a:lt2>
      <a:accent1>
        <a:srgbClr val="8DC6E1"/>
      </a:accent1>
      <a:accent2>
        <a:srgbClr val="8C6F43"/>
      </a:accent2>
      <a:accent3>
        <a:srgbClr val="002B52"/>
      </a:accent3>
      <a:accent4>
        <a:srgbClr val="777877"/>
      </a:accent4>
      <a:accent5>
        <a:srgbClr val="E7DCC8"/>
      </a:accent5>
      <a:accent6>
        <a:srgbClr val="15509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7804</TotalTime>
  <Words>291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Office Theme</vt:lpstr>
      <vt:lpstr>5_Office Theme</vt:lpstr>
      <vt:lpstr>4_Office Theme</vt:lpstr>
      <vt:lpstr>2_Office Theme</vt:lpstr>
      <vt:lpstr>3_Office Theme</vt:lpstr>
      <vt:lpstr>6_Office Theme</vt:lpstr>
      <vt:lpstr>7_Office Theme</vt:lpstr>
      <vt:lpstr>WHY THE ATRIUM  SERIES 8700?</vt:lpstr>
      <vt:lpstr>Tilt-in feature allows easy access and cleaning from the inside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ReliaBilt E-Learn template</dc:title>
  <dc:subject>ReliaBilt</dc:subject>
  <dc:creator>James Albright</dc:creator>
  <cp:lastModifiedBy>Kelli Hoskins</cp:lastModifiedBy>
  <cp:revision>134</cp:revision>
  <dcterms:created xsi:type="dcterms:W3CDTF">2015-08-17T16:10:00Z</dcterms:created>
  <dcterms:modified xsi:type="dcterms:W3CDTF">2019-03-07T21:05:45Z</dcterms:modified>
</cp:coreProperties>
</file>