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703" r:id="rId2"/>
    <p:sldMasterId id="2147483701" r:id="rId3"/>
    <p:sldMasterId id="2147483684" r:id="rId4"/>
    <p:sldMasterId id="2147483666" r:id="rId5"/>
    <p:sldMasterId id="2147483706" r:id="rId6"/>
    <p:sldMasterId id="2147483770" r:id="rId7"/>
  </p:sldMasterIdLst>
  <p:notesMasterIdLst>
    <p:notesMasterId r:id="rId24"/>
  </p:notesMasterIdLst>
  <p:handoutMasterIdLst>
    <p:handoutMasterId r:id="rId25"/>
  </p:handoutMasterIdLst>
  <p:sldIdLst>
    <p:sldId id="257" r:id="rId8"/>
    <p:sldId id="258" r:id="rId9"/>
    <p:sldId id="259" r:id="rId10"/>
    <p:sldId id="261" r:id="rId11"/>
    <p:sldId id="271" r:id="rId12"/>
    <p:sldId id="262" r:id="rId13"/>
    <p:sldId id="263" r:id="rId14"/>
    <p:sldId id="264" r:id="rId15"/>
    <p:sldId id="265" r:id="rId16"/>
    <p:sldId id="266" r:id="rId17"/>
    <p:sldId id="272" r:id="rId18"/>
    <p:sldId id="267" r:id="rId19"/>
    <p:sldId id="268" r:id="rId20"/>
    <p:sldId id="269" r:id="rId21"/>
    <p:sldId id="270" r:id="rId22"/>
    <p:sldId id="274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92E"/>
    <a:srgbClr val="046A38"/>
    <a:srgbClr val="004F26"/>
    <a:srgbClr val="E1EFD3"/>
    <a:srgbClr val="E0EFD0"/>
    <a:srgbClr val="134B2F"/>
    <a:srgbClr val="004127"/>
    <a:srgbClr val="00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0" autoAdjust="0"/>
  </p:normalViewPr>
  <p:slideViewPr>
    <p:cSldViewPr snapToGrid="0" snapToObjects="1"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DA220EC-556B-7B4D-AC0A-A182D6EA3176}" type="datetime1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678409-9331-CD48-9610-054F2DD95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761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EB78922-087C-2443-A60D-3D43546F4EB4}" type="datetime1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E3345E-51D4-BC45-B538-AE8261C2B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71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3117"/>
            <a:ext cx="7772400" cy="174382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108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7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4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3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 bwMode="auto">
          <a:xfrm>
            <a:off x="457200" y="2130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000" smtClean="0">
                <a:solidFill>
                  <a:srgbClr val="7F7F7F"/>
                </a:solidFill>
                <a:latin typeface="Calibri" pitchFamily="34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mtClean="0">
                <a:solidFill>
                  <a:srgbClr val="7F7F7F"/>
                </a:solidFill>
                <a:latin typeface="Calibri" pitchFamily="34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1600" smtClean="0">
                <a:solidFill>
                  <a:srgbClr val="7F7F7F"/>
                </a:solidFill>
                <a:latin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8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4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5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 userDrawn="1"/>
        </p:nvSpPr>
        <p:spPr bwMode="auto">
          <a:xfrm>
            <a:off x="457200" y="2130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000" smtClean="0">
                <a:solidFill>
                  <a:srgbClr val="7F7F7F"/>
                </a:solidFill>
                <a:latin typeface="Calibri" pitchFamily="34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mtClean="0">
                <a:solidFill>
                  <a:srgbClr val="7F7F7F"/>
                </a:solidFill>
                <a:latin typeface="Calibri" pitchFamily="34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1600" smtClean="0">
                <a:solidFill>
                  <a:srgbClr val="7F7F7F"/>
                </a:solidFill>
                <a:latin typeface="Calibri" pitchFamily="34" charset="0"/>
              </a:rPr>
              <a:t>Fifth level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7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D9D4A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9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3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3975" y="1228725"/>
            <a:ext cx="9258300" cy="4351338"/>
          </a:xfrm>
          <a:prstGeom prst="rect">
            <a:avLst/>
          </a:prstGeom>
          <a:gradFill flip="none" rotWithShape="1">
            <a:gsLst>
              <a:gs pos="90000">
                <a:srgbClr val="004F26"/>
              </a:gs>
              <a:gs pos="0">
                <a:srgbClr val="046A3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9" descr="Atrium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Atrium_window_logo_green_screen.png"/>
          <p:cNvPicPr>
            <a:picLocks noChangeAspect="1"/>
          </p:cNvPicPr>
          <p:nvPr userDrawn="1"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238250"/>
            <a:ext cx="35560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53975" y="55419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8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638" y="1244600"/>
            <a:ext cx="9213851" cy="4335463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5" name="Picture 9" descr="Atrium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Atrium2_ph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7759" r="15598" b="6207"/>
          <a:stretch>
            <a:fillRect/>
          </a:stretch>
        </p:blipFill>
        <p:spPr bwMode="auto">
          <a:xfrm>
            <a:off x="-53975" y="1216025"/>
            <a:ext cx="487521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Atrium3_phot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7201" r="2893"/>
          <a:stretch>
            <a:fillRect/>
          </a:stretch>
        </p:blipFill>
        <p:spPr bwMode="auto">
          <a:xfrm>
            <a:off x="4854575" y="1216025"/>
            <a:ext cx="43513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53975" y="55419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Atrium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3975" y="847725"/>
            <a:ext cx="9258300" cy="6119813"/>
          </a:xfrm>
          <a:prstGeom prst="rect">
            <a:avLst/>
          </a:prstGeom>
          <a:gradFill flip="none" rotWithShape="1">
            <a:gsLst>
              <a:gs pos="90000">
                <a:srgbClr val="004F26"/>
              </a:gs>
              <a:gs pos="0">
                <a:srgbClr val="046A3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5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Atrium_window_logo_green_screen.png"/>
          <p:cNvPicPr>
            <a:picLocks noChangeAspect="1"/>
          </p:cNvPicPr>
          <p:nvPr userDrawn="1"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1"/>
          <a:stretch>
            <a:fillRect/>
          </a:stretch>
        </p:blipFill>
        <p:spPr bwMode="auto">
          <a:xfrm>
            <a:off x="5454650" y="1138238"/>
            <a:ext cx="3556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400" kern="12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4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0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kern="1200">
          <a:solidFill>
            <a:schemeClr val="bg1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16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8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2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3271838" y="1849438"/>
            <a:ext cx="5872162" cy="294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6500"/>
              </a:lnSpc>
            </a:pPr>
            <a:r>
              <a:rPr lang="en-US" altLang="en-US" sz="7200" b="1">
                <a:solidFill>
                  <a:srgbClr val="FFFFFF"/>
                </a:solidFill>
              </a:rPr>
              <a:t>WHY THE ATRIUM </a:t>
            </a:r>
            <a:br>
              <a:rPr lang="en-US" altLang="en-US" sz="7200" b="1">
                <a:solidFill>
                  <a:srgbClr val="FFFFFF"/>
                </a:solidFill>
              </a:rPr>
            </a:br>
            <a:r>
              <a:rPr lang="en-US" altLang="en-US" sz="7200" b="1">
                <a:solidFill>
                  <a:srgbClr val="FFFFFF"/>
                </a:solidFill>
              </a:rPr>
              <a:t>SERIES 8900?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6181725" y="5703888"/>
            <a:ext cx="2657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542C"/>
                </a:solidFill>
              </a:rPr>
              <a:t>Simply the very best vinyl replacement window available.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1352550"/>
            <a:ext cx="340518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3997325"/>
            <a:ext cx="3040063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27000" y="1992313"/>
            <a:ext cx="43211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6 Dead air space chambers in jamb</a:t>
            </a:r>
          </a:p>
          <a:p>
            <a:pPr eaLnBrk="1" hangingPunct="1">
              <a:defRPr/>
            </a:pPr>
            <a:endParaRPr lang="en-US" altLang="en-US" b="1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6 Dead air space chambers in head</a:t>
            </a:r>
          </a:p>
          <a:p>
            <a:pPr eaLnBrk="1" hangingPunct="1">
              <a:defRPr/>
            </a:pPr>
            <a:endParaRPr lang="en-US" altLang="en-US" b="1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3 Dead air space chambers in sash</a:t>
            </a:r>
          </a:p>
        </p:txBody>
      </p:sp>
      <p:sp>
        <p:nvSpPr>
          <p:cNvPr id="22531" name="TextBox 16"/>
          <p:cNvSpPr txBox="1">
            <a:spLocks noChangeArrowheads="1"/>
          </p:cNvSpPr>
          <p:nvPr/>
        </p:nvSpPr>
        <p:spPr bwMode="auto">
          <a:xfrm>
            <a:off x="6224588" y="5802313"/>
            <a:ext cx="27368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/>
              <a:t>Sloped sill for easy water run-off</a:t>
            </a:r>
          </a:p>
        </p:txBody>
      </p:sp>
      <p:pic>
        <p:nvPicPr>
          <p:cNvPr id="22532" name="Picture 5" descr="1800_corner_c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75" y="1222375"/>
            <a:ext cx="2546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3"/>
          <p:cNvSpPr>
            <a:spLocks noChangeArrowheads="1"/>
          </p:cNvSpPr>
          <p:nvPr/>
        </p:nvSpPr>
        <p:spPr bwMode="auto">
          <a:xfrm rot="8303092">
            <a:off x="6707188" y="5006975"/>
            <a:ext cx="312737" cy="79375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or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38" y="1066800"/>
            <a:ext cx="47307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956300" y="2190750"/>
            <a:ext cx="3043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8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sz="2500">
                <a:solidFill>
                  <a:schemeClr val="bg1"/>
                </a:solidFill>
              </a:rPr>
              <a:t>Exterior             accessory groove</a:t>
            </a:r>
          </a:p>
          <a:p>
            <a:pPr eaLnBrk="1" hangingPunct="1">
              <a:lnSpc>
                <a:spcPts val="2375"/>
              </a:lnSpc>
              <a:spcAft>
                <a:spcPts val="18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sz="2500">
                <a:solidFill>
                  <a:schemeClr val="bg1"/>
                </a:solidFill>
              </a:rPr>
              <a:t>Allows nail fin option for use in remodeling and new construction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830263" y="2428875"/>
            <a:ext cx="3297237" cy="2790825"/>
            <a:chOff x="828675" y="1408113"/>
            <a:chExt cx="3297238" cy="2790825"/>
          </a:xfrm>
        </p:grpSpPr>
        <p:pic>
          <p:nvPicPr>
            <p:cNvPr id="24581" name="Picture 8" descr="insulPanel_re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1409700"/>
              <a:ext cx="1512888" cy="2789238"/>
            </a:xfrm>
            <a:prstGeom prst="rect">
              <a:avLst/>
            </a:prstGeom>
            <a:noFill/>
            <a:ln w="889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2" name="Picture 9" descr="insulPanel_bl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1408113"/>
              <a:ext cx="1514475" cy="2790825"/>
            </a:xfrm>
            <a:prstGeom prst="rect">
              <a:avLst/>
            </a:prstGeom>
            <a:noFill/>
            <a:ln w="889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79" name="Title 1"/>
          <p:cNvSpPr txBox="1">
            <a:spLocks/>
          </p:cNvSpPr>
          <p:nvPr/>
        </p:nvSpPr>
        <p:spPr bwMode="auto">
          <a:xfrm>
            <a:off x="1416050" y="1296988"/>
            <a:ext cx="61674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3338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WARM EDGE GLASS SYSTEM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4841875" y="2300288"/>
            <a:ext cx="407987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-Insulated glass panel provides  an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 optimum, tightly sealed airspace that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 acts as a highly effective noise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 buffer and keeps inside air from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 escaping and outside air from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 penetrating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-U-channel with thick, insulating 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 buffered edge insulates the glass </a:t>
            </a:r>
          </a:p>
          <a:p>
            <a:pPr eaLnBrk="1" hangingPunct="1">
              <a:spcAft>
                <a:spcPts val="600"/>
              </a:spcAft>
              <a:buClr>
                <a:srgbClr val="00542C"/>
              </a:buClr>
            </a:pPr>
            <a:r>
              <a:rPr lang="en-US" altLang="en-US" sz="1700" b="1">
                <a:solidFill>
                  <a:schemeClr val="bg1"/>
                </a:solidFill>
              </a:rPr>
              <a:t> from the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381000" y="1123950"/>
            <a:ext cx="8483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3338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THE 8900 DOUBLE HUNG TEST RESULTS</a:t>
            </a:r>
            <a:br>
              <a:rPr lang="en-US" altLang="en-US" sz="3200" b="1">
                <a:solidFill>
                  <a:schemeClr val="bg1"/>
                </a:solidFill>
              </a:rPr>
            </a:br>
            <a:r>
              <a:rPr lang="en-US" altLang="en-US" sz="2100" b="1">
                <a:solidFill>
                  <a:schemeClr val="bg1"/>
                </a:solidFill>
              </a:rPr>
              <a:t>Outstanding in performance</a:t>
            </a:r>
            <a:endParaRPr lang="en-US" altLang="en-US" sz="2100">
              <a:solidFill>
                <a:schemeClr val="bg1"/>
              </a:solidFill>
            </a:endParaRPr>
          </a:p>
        </p:txBody>
      </p:sp>
      <p:grpSp>
        <p:nvGrpSpPr>
          <p:cNvPr id="25603" name="Group 1"/>
          <p:cNvGrpSpPr>
            <a:grpSpLocks/>
          </p:cNvGrpSpPr>
          <p:nvPr/>
        </p:nvGrpSpPr>
        <p:grpSpPr bwMode="auto">
          <a:xfrm>
            <a:off x="409575" y="2443163"/>
            <a:ext cx="8621713" cy="3055937"/>
            <a:chOff x="409575" y="2443163"/>
            <a:chExt cx="8621713" cy="3055937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2443163"/>
              <a:ext cx="6435725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913" y="4022725"/>
              <a:ext cx="6048375" cy="14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363" y="5705475"/>
            <a:ext cx="236378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279400" y="4775200"/>
            <a:ext cx="2241550" cy="1589088"/>
          </a:xfrm>
          <a:prstGeom prst="rect">
            <a:avLst/>
          </a:prstGeom>
          <a:solidFill>
            <a:srgbClr val="135A36"/>
          </a:solidFill>
          <a:ln w="889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063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altLang="en-US" sz="2000" b="1">
                <a:solidFill>
                  <a:schemeClr val="bg1"/>
                </a:solidFill>
              </a:rPr>
              <a:t>0.08 cfm/ft is an industry leading air infiltration performance mark!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2430463" y="896938"/>
            <a:ext cx="45608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3338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2 &amp; 3-Lite Sliders</a:t>
            </a:r>
            <a:endParaRPr lang="en-US" altLang="en-US" sz="2100">
              <a:solidFill>
                <a:schemeClr val="bg1"/>
              </a:solidFill>
            </a:endParaRP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255838"/>
            <a:ext cx="5126038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075" y="1978025"/>
            <a:ext cx="26844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475" y="4224338"/>
            <a:ext cx="31416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/>
          </p:cNvSpPr>
          <p:nvPr/>
        </p:nvSpPr>
        <p:spPr bwMode="auto">
          <a:xfrm>
            <a:off x="3147287" y="1322889"/>
            <a:ext cx="2754312" cy="77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3338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Options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3666" y="2174958"/>
            <a:ext cx="8761196" cy="3160671"/>
            <a:chOff x="203666" y="2174958"/>
            <a:chExt cx="8761196" cy="316067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" t="6649" r="2990"/>
            <a:stretch/>
          </p:blipFill>
          <p:spPr bwMode="auto">
            <a:xfrm>
              <a:off x="203666" y="2174958"/>
              <a:ext cx="7679028" cy="180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187" y="4041817"/>
              <a:ext cx="5146675" cy="1293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3033713" y="760413"/>
            <a:ext cx="27543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3338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Options</a:t>
            </a:r>
            <a:endParaRPr lang="en-US" altLang="en-US" sz="2100">
              <a:solidFill>
                <a:schemeClr val="bg1"/>
              </a:solidFill>
            </a:endParaRPr>
          </a:p>
        </p:txBody>
      </p:sp>
      <p:pic>
        <p:nvPicPr>
          <p:cNvPr id="28675" name="Picture 7" descr="8900_Cornerc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1162050"/>
            <a:ext cx="3429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Content Placeholder 2"/>
          <p:cNvSpPr txBox="1">
            <a:spLocks/>
          </p:cNvSpPr>
          <p:nvPr/>
        </p:nvSpPr>
        <p:spPr bwMode="auto">
          <a:xfrm>
            <a:off x="261938" y="2178843"/>
            <a:ext cx="5054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063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Triple Pane Glass for superior energy efficiency</a:t>
            </a:r>
          </a:p>
          <a:p>
            <a:pPr eaLnBrk="1" hangingPunct="1">
              <a:lnSpc>
                <a:spcPts val="2063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R-5 </a:t>
            </a:r>
            <a:r>
              <a:rPr lang="en-US" altLang="en-US" dirty="0">
                <a:solidFill>
                  <a:schemeClr val="bg1"/>
                </a:solidFill>
              </a:rPr>
              <a:t>Thermal performance</a:t>
            </a:r>
          </a:p>
          <a:p>
            <a:pPr eaLnBrk="1" hangingPunct="1">
              <a:lnSpc>
                <a:spcPts val="2063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Super Spacer standard on triple glaze options</a:t>
            </a:r>
          </a:p>
          <a:p>
            <a:pPr eaLnBrk="1" hangingPunct="1">
              <a:lnSpc>
                <a:spcPts val="2063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dirty="0" err="1" smtClean="0">
                <a:solidFill>
                  <a:schemeClr val="bg1"/>
                </a:solidFill>
              </a:rPr>
              <a:t>InsulKor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multi-cavity foam filled </a:t>
            </a:r>
            <a:r>
              <a:rPr lang="en-US" altLang="en-US" dirty="0" smtClean="0">
                <a:solidFill>
                  <a:schemeClr val="bg1"/>
                </a:solidFill>
              </a:rPr>
              <a:t>frame</a:t>
            </a:r>
          </a:p>
          <a:p>
            <a:pPr eaLnBrk="1" hangingPunct="1">
              <a:lnSpc>
                <a:spcPts val="2063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Ultra Low-E glass with argon gas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7375525" y="6140450"/>
            <a:ext cx="150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542C"/>
                </a:solidFill>
              </a:rPr>
              <a:t>PLUS …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19850" y="1730375"/>
            <a:ext cx="2524125" cy="21018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j-ea"/>
                <a:cs typeface="+mj-cs"/>
              </a:rPr>
              <a:t>Tilt-in feature allows easy access and cleaning from the inside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2849563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563" y="925513"/>
            <a:ext cx="405288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-117475" y="1462088"/>
            <a:ext cx="951071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3400"/>
              </a:lnSpc>
            </a:pPr>
            <a:r>
              <a:rPr lang="en-US" altLang="en-US" sz="4000" b="1">
                <a:solidFill>
                  <a:schemeClr val="bg1"/>
                </a:solidFill>
                <a:latin typeface="Calibri" charset="0"/>
              </a:rPr>
              <a:t>FOR ULTIMATE DESIGN, PERFORMANCE </a:t>
            </a:r>
          </a:p>
          <a:p>
            <a:pPr algn="ctr" eaLnBrk="1" hangingPunct="1">
              <a:lnSpc>
                <a:spcPts val="3400"/>
              </a:lnSpc>
            </a:pPr>
            <a:r>
              <a:rPr lang="en-US" altLang="en-US" sz="4000" b="1">
                <a:solidFill>
                  <a:schemeClr val="bg1"/>
                </a:solidFill>
                <a:latin typeface="Calibri" charset="0"/>
              </a:rPr>
              <a:t>&amp; EFFICIENCY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875" y="2508250"/>
            <a:ext cx="5826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28600" indent="-228600" eaLnBrk="0" hangingPunct="0"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indent="0" eaLnBrk="1" hangingPunct="1">
              <a:lnSpc>
                <a:spcPts val="1900"/>
              </a:lnSpc>
              <a:spcAft>
                <a:spcPts val="600"/>
              </a:spcAft>
              <a:buClr>
                <a:srgbClr val="00542C"/>
              </a:buClr>
              <a:defRPr/>
            </a:pPr>
            <a:r>
              <a:rPr lang="en-US" altLang="en-US" sz="1800" b="1" dirty="0" smtClean="0">
                <a:solidFill>
                  <a:schemeClr val="bg1"/>
                </a:solidFill>
              </a:rPr>
              <a:t>Features include:</a:t>
            </a:r>
          </a:p>
          <a:p>
            <a:pPr marL="0" indent="0" eaLnBrk="1" hangingPunct="1">
              <a:lnSpc>
                <a:spcPts val="1900"/>
              </a:lnSpc>
              <a:spcAft>
                <a:spcPts val="600"/>
              </a:spcAft>
              <a:buClr>
                <a:srgbClr val="00542C"/>
              </a:buClr>
              <a:defRPr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solidFill>
                  <a:schemeClr val="bg1"/>
                </a:solidFill>
              </a:rPr>
              <a:t>Low-E Glass with Argon Gas</a:t>
            </a:r>
          </a:p>
          <a:p>
            <a:pPr marL="0" indent="0" eaLnBrk="1" hangingPunct="1">
              <a:lnSpc>
                <a:spcPts val="1900"/>
              </a:lnSpc>
              <a:spcAft>
                <a:spcPts val="600"/>
              </a:spcAft>
              <a:buClr>
                <a:srgbClr val="00542C"/>
              </a:buClr>
              <a:defRPr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solidFill>
                  <a:schemeClr val="bg1"/>
                </a:solidFill>
              </a:rPr>
              <a:t>Lifetime Glass Breakage Warranty</a:t>
            </a:r>
          </a:p>
          <a:p>
            <a:pPr marL="0" indent="0" eaLnBrk="1" hangingPunct="1">
              <a:lnSpc>
                <a:spcPts val="1900"/>
              </a:lnSpc>
              <a:spcAft>
                <a:spcPts val="600"/>
              </a:spcAft>
              <a:buClr>
                <a:srgbClr val="00542C"/>
              </a:buClr>
              <a:defRPr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solidFill>
                  <a:schemeClr val="bg1"/>
                </a:solidFill>
              </a:rPr>
              <a:t>DP Rating 60 (window size tested 36” x 74”)</a:t>
            </a:r>
          </a:p>
          <a:p>
            <a:pPr marL="0" indent="0" eaLnBrk="1" hangingPunct="1">
              <a:lnSpc>
                <a:spcPts val="1900"/>
              </a:lnSpc>
              <a:spcAft>
                <a:spcPts val="600"/>
              </a:spcAft>
              <a:buClr>
                <a:srgbClr val="00542C"/>
              </a:buClr>
              <a:defRPr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solidFill>
                  <a:schemeClr val="bg1"/>
                </a:solidFill>
              </a:rPr>
              <a:t>Extruded Full screen </a:t>
            </a:r>
          </a:p>
          <a:p>
            <a:pPr eaLnBrk="1" hangingPunct="1">
              <a:lnSpc>
                <a:spcPts val="1900"/>
              </a:lnSpc>
              <a:spcAft>
                <a:spcPts val="600"/>
              </a:spcAft>
              <a:buClr>
                <a:schemeClr val="accent1"/>
              </a:buClr>
              <a:defRPr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963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1600" dirty="0" smtClean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7496175" y="6343650"/>
            <a:ext cx="150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542C"/>
                </a:solidFill>
              </a:rPr>
              <a:t>PLUS …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59"/>
          <a:stretch>
            <a:fillRect/>
          </a:stretch>
        </p:blipFill>
        <p:spPr bwMode="auto">
          <a:xfrm>
            <a:off x="6162675" y="2508250"/>
            <a:ext cx="25812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oilbal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688" y="1711325"/>
            <a:ext cx="25685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517525" y="4060825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Constant force coil balance lets you easily operate sash</a:t>
            </a:r>
          </a:p>
        </p:txBody>
      </p:sp>
      <p:pic>
        <p:nvPicPr>
          <p:cNvPr id="16388" name="Picture 10" descr="1800_si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863" y="1277938"/>
            <a:ext cx="40259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111500" y="2902918"/>
            <a:ext cx="60325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en-US" sz="2500" b="1" dirty="0" err="1">
                <a:solidFill>
                  <a:schemeClr val="bg1"/>
                </a:solidFill>
              </a:rPr>
              <a:t>InsulKor</a:t>
            </a:r>
            <a:r>
              <a:rPr lang="en-US" altLang="en-US" sz="2500" b="1" baseline="30000" dirty="0" err="1">
                <a:solidFill>
                  <a:schemeClr val="bg1"/>
                </a:solidFill>
              </a:rPr>
              <a:t>TM</a:t>
            </a:r>
            <a:r>
              <a:rPr lang="en-US" altLang="en-US" sz="2500" b="1" dirty="0">
                <a:solidFill>
                  <a:schemeClr val="bg1"/>
                </a:solidFill>
              </a:rPr>
              <a:t> polyurethane, fiberglass-enriched reinforcement</a:t>
            </a:r>
          </a:p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altLang="en-US" sz="2500" dirty="0">
                <a:solidFill>
                  <a:schemeClr val="bg1"/>
                </a:solidFill>
              </a:rPr>
              <a:t>No metal in the frame of the window yields enhanced thermal performance AND unsurpassed structural integrity!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4" y="1395803"/>
            <a:ext cx="2686367" cy="39621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3471251" y="5045253"/>
            <a:ext cx="3911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000" kern="1000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optional foam fill</a:t>
            </a:r>
            <a:endParaRPr lang="en-US" sz="1000" kern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6021388" y="3208338"/>
            <a:ext cx="2286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Aluminum reinforced, multi-cavity construction adds greater insulation and strength</a:t>
            </a:r>
          </a:p>
        </p:txBody>
      </p:sp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690563" y="1585913"/>
            <a:ext cx="2251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All-welded frame and sash corners</a:t>
            </a:r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290513" y="4776788"/>
            <a:ext cx="2251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3.25” Jamb Depth</a:t>
            </a:r>
          </a:p>
        </p:txBody>
      </p:sp>
      <p:pic>
        <p:nvPicPr>
          <p:cNvPr id="18437" name="Picture 8" descr="1800_c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638" y="874713"/>
            <a:ext cx="25908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>
            <a:spLocks noChangeArrowheads="1"/>
          </p:cNvSpPr>
          <p:nvPr/>
        </p:nvSpPr>
        <p:spPr bwMode="auto">
          <a:xfrm rot="-7555976">
            <a:off x="2843213" y="1058863"/>
            <a:ext cx="196850" cy="6794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 rot="5400000">
            <a:off x="5335587" y="3551238"/>
            <a:ext cx="182563" cy="642938"/>
          </a:xfrm>
          <a:prstGeom prst="downArrow">
            <a:avLst>
              <a:gd name="adj1" fmla="val 50000"/>
              <a:gd name="adj2" fmla="val 38446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5735638" y="3427413"/>
            <a:ext cx="271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Interlocking sashes reduce air infiltration</a:t>
            </a:r>
          </a:p>
        </p:txBody>
      </p:sp>
      <p:pic>
        <p:nvPicPr>
          <p:cNvPr id="19459" name="Picture 8" descr="1800_c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75" y="1044575"/>
            <a:ext cx="25908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291013" y="3549650"/>
            <a:ext cx="947737" cy="803275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0" y="1481138"/>
            <a:ext cx="2717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Two push button night latches let you easily position sash for room ventilation </a:t>
            </a:r>
            <a:r>
              <a:rPr lang="en-US" altLang="en-US" sz="1400" b="1">
                <a:solidFill>
                  <a:schemeClr val="bg1"/>
                </a:solidFill>
              </a:rPr>
              <a:t>(Window Opening Control Device optional)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1913" y="4405313"/>
            <a:ext cx="271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Low profile tilt latches for easy sash movement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288088" y="3217863"/>
            <a:ext cx="27193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Low-Profile Deluxe Cam Locks (Two locks standard on all windows over 27 ¼” and wider)</a:t>
            </a:r>
          </a:p>
        </p:txBody>
      </p:sp>
      <p:pic>
        <p:nvPicPr>
          <p:cNvPr id="20485" name="Picture 8" descr="1800_c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188" y="831850"/>
            <a:ext cx="25908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>
            <a:spLocks noChangeArrowheads="1"/>
          </p:cNvSpPr>
          <p:nvPr/>
        </p:nvSpPr>
        <p:spPr bwMode="auto">
          <a:xfrm rot="-5400000">
            <a:off x="3261519" y="2083594"/>
            <a:ext cx="201613" cy="1165225"/>
          </a:xfrm>
          <a:prstGeom prst="downArrow">
            <a:avLst>
              <a:gd name="adj1" fmla="val 50000"/>
              <a:gd name="adj2" fmla="val 50009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 rot="3403303" flipV="1">
            <a:off x="2952750" y="2935288"/>
            <a:ext cx="209550" cy="18923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6509143">
            <a:off x="5498306" y="3131344"/>
            <a:ext cx="204788" cy="1231900"/>
          </a:xfrm>
          <a:prstGeom prst="downArrow">
            <a:avLst>
              <a:gd name="adj1" fmla="val 50000"/>
              <a:gd name="adj2" fmla="val 4999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3071813"/>
            <a:ext cx="6572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T-Lock_piv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813" y="2078038"/>
            <a:ext cx="2120900" cy="2103437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69875" y="4014788"/>
            <a:ext cx="24876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Integrated lift rail looks sleek and lets you raise and lower sashes with ease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2973388" y="4306888"/>
            <a:ext cx="2601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  <a:buFont typeface="Arial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T-Lock Pivot Pin further minimizes air infiltration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5924550" y="4181475"/>
            <a:ext cx="3252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  <a:buFont typeface="Arial" charset="0"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Three Jamb Adjusters ensure the window is square and plumb; most competitors use only one</a:t>
            </a:r>
          </a:p>
        </p:txBody>
      </p:sp>
      <p:pic>
        <p:nvPicPr>
          <p:cNvPr id="21510" name="Picture 8" descr="1800_c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519238"/>
            <a:ext cx="2260600" cy="2312987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8" y="1322388"/>
            <a:ext cx="1065212" cy="2859087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940550" y="1641475"/>
            <a:ext cx="357188" cy="31908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967538" y="2433638"/>
            <a:ext cx="358775" cy="3190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967538" y="3170238"/>
            <a:ext cx="358775" cy="3190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7665a83391fb56e039588e88fbcd1e282d3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002B52"/>
      </a:accent3>
      <a:accent4>
        <a:srgbClr val="777877"/>
      </a:accent4>
      <a:accent5>
        <a:srgbClr val="F6F0DC"/>
      </a:accent5>
      <a:accent6>
        <a:srgbClr val="D9D4A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Custom 15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002B52"/>
      </a:accent3>
      <a:accent4>
        <a:srgbClr val="777877"/>
      </a:accent4>
      <a:accent5>
        <a:srgbClr val="F6F0DC"/>
      </a:accent5>
      <a:accent6>
        <a:srgbClr val="D9D4A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Lansing Theme">
      <a:dk1>
        <a:srgbClr val="3C3D3C"/>
      </a:dk1>
      <a:lt1>
        <a:sysClr val="window" lastClr="FFFFFF"/>
      </a:lt1>
      <a:dk2>
        <a:srgbClr val="004A8D"/>
      </a:dk2>
      <a:lt2>
        <a:srgbClr val="DBEEF4"/>
      </a:lt2>
      <a:accent1>
        <a:srgbClr val="8DC6E1"/>
      </a:accent1>
      <a:accent2>
        <a:srgbClr val="8C6F43"/>
      </a:accent2>
      <a:accent3>
        <a:srgbClr val="002B52"/>
      </a:accent3>
      <a:accent4>
        <a:srgbClr val="777877"/>
      </a:accent4>
      <a:accent5>
        <a:srgbClr val="E7DCC8"/>
      </a:accent5>
      <a:accent6>
        <a:srgbClr val="1550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8286</TotalTime>
  <Words>349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5_Office Theme</vt:lpstr>
      <vt:lpstr>4_Office Theme</vt:lpstr>
      <vt:lpstr>2_Office Theme</vt:lpstr>
      <vt:lpstr>3_Office Theme</vt:lpstr>
      <vt:lpstr>6_Office Theme</vt:lpstr>
      <vt:lpstr>7_Office Theme</vt:lpstr>
      <vt:lpstr>WHY THE ATRIUM  SERIES 8900?</vt:lpstr>
      <vt:lpstr>Tilt-in feature allows easy access and cleaning from the inside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Kelli Hoskins</cp:lastModifiedBy>
  <cp:revision>150</cp:revision>
  <dcterms:created xsi:type="dcterms:W3CDTF">2015-08-17T16:10:00Z</dcterms:created>
  <dcterms:modified xsi:type="dcterms:W3CDTF">2019-03-07T21:54:28Z</dcterms:modified>
</cp:coreProperties>
</file>