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8"/>
  </p:notesMasterIdLst>
  <p:handoutMasterIdLst>
    <p:handoutMasterId r:id="rId19"/>
  </p:handoutMasterIdLst>
  <p:sldIdLst>
    <p:sldId id="268" r:id="rId2"/>
    <p:sldId id="312" r:id="rId3"/>
    <p:sldId id="316" r:id="rId4"/>
    <p:sldId id="317" r:id="rId5"/>
    <p:sldId id="318" r:id="rId6"/>
    <p:sldId id="315" r:id="rId7"/>
    <p:sldId id="314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145"/>
    <a:srgbClr val="008000"/>
    <a:srgbClr val="004F26"/>
    <a:srgbClr val="999545"/>
    <a:srgbClr val="B9B163"/>
    <a:srgbClr val="A29948"/>
    <a:srgbClr val="C2BB74"/>
    <a:srgbClr val="000066"/>
    <a:srgbClr val="D9D4A9"/>
    <a:srgbClr val="00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Objects="1" showGuides="1">
      <p:cViewPr>
        <p:scale>
          <a:sx n="94" d="100"/>
          <a:sy n="94" d="100"/>
        </p:scale>
        <p:origin x="169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series-300-sha-nd-slider-sheets-pdf/" TargetMode="External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atrium-new-construction-aluminum-warranty-pdf/" TargetMode="External"/><Relationship Id="rId8" Type="http://schemas.openxmlformats.org/officeDocument/2006/relationships/image" Target="../media/image14.png"/><Relationship Id="rId9" Type="http://schemas.openxmlformats.org/officeDocument/2006/relationships/hyperlink" Target="http://marketing.atrium.com/wpfb-file/series-300-feature-sheet-pdf/" TargetMode="External"/><Relationship Id="rId1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atrium-tx-aluminum-brochure-pdf/" TargetMode="External"/><Relationship Id="rId8" Type="http://schemas.openxmlformats.org/officeDocument/2006/relationships/image" Target="../media/image16.png"/><Relationship Id="rId9" Type="http://schemas.openxmlformats.org/officeDocument/2006/relationships/image" Target="../media/image23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series-375-feature-sheet-pdf/" TargetMode="External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atrium-new-construction-aluminum-warranty-pdf/" TargetMode="External"/><Relationship Id="rId8" Type="http://schemas.openxmlformats.org/officeDocument/2006/relationships/image" Target="../media/image14.png"/><Relationship Id="rId9" Type="http://schemas.openxmlformats.org/officeDocument/2006/relationships/hyperlink" Target="http://marketing.atrium.com/wpfb-file/series-375-sh-and-slider-sheets-pdf/" TargetMode="External"/><Relationship Id="rId10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atrium-tx-aluminum-brochure-pdf/" TargetMode="External"/><Relationship Id="rId8" Type="http://schemas.openxmlformats.org/officeDocument/2006/relationships/image" Target="../media/image16.png"/><Relationship Id="rId9" Type="http://schemas.openxmlformats.org/officeDocument/2006/relationships/image" Target="../media/image2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series-4000-patio-door-sheet-pdf/" TargetMode="External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atrium-new-construction-aluminum-warranty-pdf/" TargetMode="External"/><Relationship Id="rId8" Type="http://schemas.openxmlformats.org/officeDocument/2006/relationships/image" Target="../media/image14.png"/><Relationship Id="rId9" Type="http://schemas.openxmlformats.org/officeDocument/2006/relationships/hyperlink" Target="http://marketing.atrium.com/wpfb-file/series-4000-sliding-patio-door-pdf/" TargetMode="External"/><Relationship Id="rId1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hyperlink" Target="http://marketing.atrium.com/texas-division-materials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slide" Target="slide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slide" Target="slide8.xml"/><Relationship Id="rId8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series-120-sh-new-construction-pdf/" TargetMode="External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series-120-sh-and-slider-sheets-pdf/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://marketing.atrium.com/wpfb-file/atrium-limited-window-and-door-pdf-2/" TargetMode="External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hyperlink" Target="http://marketing.atrium.com/wpfb-file/atrium-tx-aluminum-brochure-pdf/" TargetMode="Externa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Subtitle 6"/>
          <p:cNvSpPr txBox="1">
            <a:spLocks/>
          </p:cNvSpPr>
          <p:nvPr/>
        </p:nvSpPr>
        <p:spPr bwMode="auto">
          <a:xfrm>
            <a:off x="76200" y="6094844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ATRIUM’S TEXAS VINYL &amp; </a:t>
            </a:r>
            <a:r>
              <a:rPr lang="en-US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ALUMINUM</a:t>
            </a:r>
            <a:br>
              <a:rPr lang="en-US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</a:br>
            <a:r>
              <a:rPr lang="en-US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NEW </a:t>
            </a:r>
            <a:r>
              <a:rPr lang="en-US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CONSTRUCTION PRODUCT OFFERING</a:t>
            </a: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 GOOD INVESTMENT</a:t>
            </a:r>
          </a:p>
        </p:txBody>
      </p:sp>
      <p:pic>
        <p:nvPicPr>
          <p:cNvPr id="10" name="Picture 9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25" y="1426464"/>
            <a:ext cx="3143056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2227" y="1430361"/>
            <a:ext cx="3154697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089" y="2133600"/>
            <a:ext cx="1991111" cy="3474720"/>
          </a:xfrm>
          <a:prstGeom prst="rect">
            <a:avLst/>
          </a:prstGeom>
          <a:ln>
            <a:noFill/>
          </a:ln>
          <a:effectLst>
            <a:outerShdw blurRad="292100" dist="2540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1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8" t="11423" r="30148" b="7511"/>
          <a:stretch/>
        </p:blipFill>
        <p:spPr bwMode="auto">
          <a:xfrm>
            <a:off x="3657600" y="1600200"/>
            <a:ext cx="206140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1828800"/>
            <a:ext cx="314627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4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600200"/>
            <a:ext cx="284490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3779520" y="402053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7680" y="577088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115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93349" y="821944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145">
                  <a:alpha val="34000"/>
                </a:srgbClr>
              </a:gs>
              <a:gs pos="0">
                <a:srgbClr val="999145">
                  <a:alpha val="0"/>
                </a:srgbClr>
              </a:gs>
              <a:gs pos="100000">
                <a:srgbClr val="9991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Tilt-Sash Single Hung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Low-E glass for optimal thermal performance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Warm-edge insulated glass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reduces condensation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DP-40 rating on windows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in-stock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Block &amp; Tackle Balance System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Positive action lock provides security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Half Screen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Bronze and Sandstone colors optional;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5/8” and 13/16” flat grid available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51272" y="131425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58829" y="17526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0952" y="241876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51272" y="329545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94389" y="459085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09629" y="415329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3400" y="5824728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375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79149" y="285710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9149" y="3724373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81201" y="2127043"/>
            <a:ext cx="2754066" cy="4206240"/>
          </a:xfrm>
          <a:prstGeom prst="rect">
            <a:avLst/>
          </a:prstGeom>
          <a:ln>
            <a:noFill/>
          </a:ln>
          <a:effectLst>
            <a:outerShdw blurRad="292100" dist="254000" dir="2700000" algn="tl" rotWithShape="0">
              <a:srgbClr val="333333">
                <a:alpha val="65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6201" y="1143000"/>
            <a:ext cx="2132099" cy="4206240"/>
          </a:xfrm>
          <a:prstGeom prst="rect">
            <a:avLst/>
          </a:prstGeom>
          <a:ln>
            <a:noFill/>
          </a:ln>
          <a:effectLst>
            <a:outerShdw blurRad="292100" dist="254000" dir="2700000" algn="tl" rotWithShape="0">
              <a:srgbClr val="333333">
                <a:alpha val="65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41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375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8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6248" y="1298448"/>
            <a:ext cx="2394297" cy="317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9512" y="2606040"/>
            <a:ext cx="2472246" cy="317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1448" y="1371600"/>
            <a:ext cx="316550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5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375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1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8" t="11423" r="30148" b="7511"/>
          <a:stretch/>
        </p:blipFill>
        <p:spPr bwMode="auto">
          <a:xfrm>
            <a:off x="3657600" y="1600200"/>
            <a:ext cx="206140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600200"/>
            <a:ext cx="282656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1828800"/>
            <a:ext cx="314179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3779520" y="402053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7680" y="577088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96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93349" y="821944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145">
                  <a:alpha val="34000"/>
                </a:srgbClr>
              </a:gs>
              <a:gs pos="0">
                <a:srgbClr val="999145">
                  <a:alpha val="0"/>
                </a:srgbClr>
              </a:gs>
              <a:gs pos="100000">
                <a:srgbClr val="9991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Reversible design lets you locate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moving panel either left or right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Adjustable ball-bearing rollers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ensure smooth movement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Tubular construction on lock stile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and interlocking stiles for greater strength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Integral nail-fin on jambs and head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ensures ease of installation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Low profile threshold for better water run-off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Inside slide/outside screen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Options include: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keyed cylinder lock, insulated Low-E glass,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stainless steel track, and multiple colors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51272" y="156419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58829" y="2240563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0952" y="2926363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51272" y="4031655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09629" y="489892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3400" y="5824728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4000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79149" y="3593309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9149" y="446057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447800"/>
            <a:ext cx="4114800" cy="461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0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5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4000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1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6248" y="1298448"/>
            <a:ext cx="2391602" cy="317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9512" y="2606040"/>
            <a:ext cx="2265611" cy="317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1448" y="1280160"/>
            <a:ext cx="316550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0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4000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1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8" t="11423" r="30148" b="7511"/>
          <a:stretch/>
        </p:blipFill>
        <p:spPr bwMode="auto">
          <a:xfrm>
            <a:off x="3657600" y="1600200"/>
            <a:ext cx="206140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1828800"/>
            <a:ext cx="316919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600200"/>
            <a:ext cx="282656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3779520" y="402053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7680" y="577088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266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8815" y="2077038"/>
            <a:ext cx="458556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85436" y="2286000"/>
            <a:ext cx="4105564" cy="4103252"/>
          </a:xfrm>
          <a:prstGeom prst="rect">
            <a:avLst/>
          </a:prstGeom>
        </p:spPr>
        <p:txBody>
          <a:bodyPr rIns="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For easy to use marketing collateral with Series specific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information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our media site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u="sng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marketing.viewpoint-windows.com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following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slides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provide you with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links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specific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assets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convenience.</a:t>
            </a:r>
          </a:p>
        </p:txBody>
      </p:sp>
      <p:sp>
        <p:nvSpPr>
          <p:cNvPr id="17" name="Rounded Rectangle 16">
            <a:hlinkClick r:id="rId8"/>
          </p:cNvPr>
          <p:cNvSpPr/>
          <p:nvPr/>
        </p:nvSpPr>
        <p:spPr bwMode="auto">
          <a:xfrm>
            <a:off x="172229" y="4154745"/>
            <a:ext cx="4114800" cy="36576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Media Website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85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 bwMode="auto">
          <a:xfrm>
            <a:off x="457200" y="3063240"/>
            <a:ext cx="8229600" cy="1005840"/>
          </a:xfrm>
          <a:prstGeom prst="roundRect">
            <a:avLst>
              <a:gd name="adj" fmla="val 21213"/>
            </a:avLst>
          </a:prstGeom>
          <a:solidFill>
            <a:srgbClr val="9991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91440" rIns="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120 Single Hung</a:t>
            </a: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Series 120 single hung windows offer enhanced energy-efficient glass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outstanding strength</a:t>
            </a:r>
            <a:b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style you demand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1-3/8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” nail fin setback for brick veneer and select stucco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applications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5100" y="1955542"/>
            <a:ext cx="878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Atrium’s Texas Vinyl</a:t>
            </a:r>
            <a:b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New Construction Window Offering</a:t>
            </a:r>
          </a:p>
        </p:txBody>
      </p:sp>
    </p:spTree>
    <p:extLst>
      <p:ext uri="{BB962C8B-B14F-4D97-AF65-F5344CB8AC3E}">
        <p14:creationId xmlns:p14="http://schemas.microsoft.com/office/powerpoint/2010/main" val="3011661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 bwMode="auto">
          <a:xfrm>
            <a:off x="457200" y="3063240"/>
            <a:ext cx="8229600" cy="1005840"/>
          </a:xfrm>
          <a:prstGeom prst="roundRect">
            <a:avLst>
              <a:gd name="adj" fmla="val 21213"/>
            </a:avLst>
          </a:prstGeom>
          <a:solidFill>
            <a:srgbClr val="9991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91440" rIns="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300 Single Hung </a:t>
            </a: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Series 300 single hung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windows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offer enhanced energy-efficient glass,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outstanding strength and the style you demand with several color and grid options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available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5100" y="1955542"/>
            <a:ext cx="878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Atrium’s Texas </a:t>
            </a: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Aluminum</a:t>
            </a: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New Construction Window Offering</a:t>
            </a:r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 bwMode="auto">
          <a:xfrm>
            <a:off x="457200" y="4251960"/>
            <a:ext cx="8229600" cy="1005840"/>
          </a:xfrm>
          <a:prstGeom prst="roundRect">
            <a:avLst>
              <a:gd name="adj" fmla="val 21213"/>
            </a:avLst>
          </a:prstGeom>
          <a:solidFill>
            <a:srgbClr val="9991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91440" rIns="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375 Single Hung Tilt-Sash</a:t>
            </a: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Series 375 single hung tilt-sash windows offer great reliability and the bottom sash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tilts inward to enable easy cleaning from inside your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home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29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5100" y="1955542"/>
            <a:ext cx="878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Atriums’s Texas Aluminum</a:t>
            </a:r>
            <a:b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New Construction Sliding</a:t>
            </a:r>
            <a:b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Patio Door Offering</a:t>
            </a:r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 bwMode="auto">
          <a:xfrm>
            <a:off x="457200" y="4251960"/>
            <a:ext cx="8229600" cy="1005840"/>
          </a:xfrm>
          <a:prstGeom prst="roundRect">
            <a:avLst>
              <a:gd name="adj" fmla="val 21213"/>
            </a:avLst>
          </a:prstGeom>
          <a:solidFill>
            <a:srgbClr val="9991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91440" rIns="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4000 Sliding Patio Door</a:t>
            </a: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model 4000 Sliding Patio Door is equipped with Energy Star® compliant, tempered Low-E glass panels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with Argon gas for enhanced thermal performance and is available in an array of 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colors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3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93349" y="821944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145">
                  <a:alpha val="34000"/>
                </a:srgbClr>
              </a:gs>
              <a:gs pos="0">
                <a:srgbClr val="999145">
                  <a:alpha val="0"/>
                </a:srgbClr>
              </a:gs>
              <a:gs pos="100000">
                <a:srgbClr val="9991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1-3/8” nail-fin setback for brick veneer construction and select stucco applications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Sweep lock helps provide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 weather-tight seal and added security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Warm-edge insulated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glass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reduces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condensation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DP-50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rating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(window size tested  48” x 84”)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Block &amp; Tackle Balance System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Modular sized so rough opening widths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multiple units are easy to calculate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Half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Screen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Almond &amp; Clay colors optional;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flat &amp; contoured grids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available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51272" y="154725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58829" y="219173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0952" y="28194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51272" y="3612163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94389" y="5039411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09629" y="4641255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3400" y="5824728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120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79149" y="3228681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9149" y="424834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267146" y="2133600"/>
            <a:ext cx="2072542" cy="4240447"/>
          </a:xfrm>
          <a:prstGeom prst="rect">
            <a:avLst/>
          </a:prstGeom>
          <a:ln>
            <a:noFill/>
          </a:ln>
          <a:effectLst>
            <a:outerShdw blurRad="292100" dist="1905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19632" y="1198308"/>
            <a:ext cx="2098361" cy="4288092"/>
          </a:xfrm>
          <a:prstGeom prst="rect">
            <a:avLst/>
          </a:prstGeom>
          <a:ln>
            <a:noFill/>
          </a:ln>
          <a:effectLst>
            <a:outerShdw blurRad="292100" dist="1905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3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120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0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600200"/>
            <a:ext cx="280604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8" t="11423" r="30148" b="7511"/>
          <a:stretch/>
        </p:blipFill>
        <p:spPr bwMode="auto">
          <a:xfrm>
            <a:off x="3657600" y="1600200"/>
            <a:ext cx="206140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1828800"/>
            <a:ext cx="316479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3779520" y="402053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7680" y="577088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(slider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225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93349" y="821944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145">
                  <a:alpha val="34000"/>
                </a:srgbClr>
              </a:gs>
              <a:gs pos="0">
                <a:srgbClr val="999145">
                  <a:alpha val="0"/>
                </a:srgbClr>
              </a:gs>
              <a:gs pos="100000">
                <a:srgbClr val="9991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Low-E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glass for optimal thermal performance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Warm-edge insulated glass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reduces condensation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DP-40 rating on windows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in-stock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Block &amp; Tackle Balance System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Positive action lock provides security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Half Screen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Bronze, Sandstone and Mill colors optional;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5/8” and 13/16” flat grid available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58829" y="17526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0952" y="241876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51272" y="329545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94389" y="459085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09629" y="415329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3400" y="5824728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79149" y="285710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9149" y="3724373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267712" y="2130552"/>
            <a:ext cx="2072542" cy="4240447"/>
          </a:xfrm>
          <a:prstGeom prst="rect">
            <a:avLst/>
          </a:prstGeom>
          <a:ln>
            <a:noFill/>
          </a:ln>
          <a:effectLst>
            <a:outerShdw blurRad="292100" dist="1905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19456" y="1198308"/>
            <a:ext cx="2098361" cy="4288092"/>
          </a:xfrm>
          <a:prstGeom prst="rect">
            <a:avLst/>
          </a:prstGeom>
          <a:ln>
            <a:noFill/>
          </a:ln>
          <a:effectLst>
            <a:outerShdw blurRad="292100" dist="1905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20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7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1295400"/>
            <a:ext cx="2394297" cy="317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1428" y="2608878"/>
            <a:ext cx="2378572" cy="317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8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1450" y="1371600"/>
            <a:ext cx="316550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8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586c47866afe77235b8548a46a81d167252a5d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9315</TotalTime>
  <Words>264</Words>
  <Application>Microsoft Macintosh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ヒラギノ角ゴ Pro W3</vt:lpstr>
      <vt:lpstr>Atrium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145</cp:revision>
  <dcterms:created xsi:type="dcterms:W3CDTF">2015-06-01T22:48:17Z</dcterms:created>
  <dcterms:modified xsi:type="dcterms:W3CDTF">2016-11-07T16:56:03Z</dcterms:modified>
</cp:coreProperties>
</file>