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0"/>
  </p:notesMasterIdLst>
  <p:handoutMasterIdLst>
    <p:handoutMasterId r:id="rId11"/>
  </p:handoutMasterIdLst>
  <p:sldIdLst>
    <p:sldId id="330" r:id="rId2"/>
    <p:sldId id="314" r:id="rId3"/>
    <p:sldId id="315" r:id="rId4"/>
    <p:sldId id="331" r:id="rId5"/>
    <p:sldId id="332" r:id="rId6"/>
    <p:sldId id="333" r:id="rId7"/>
    <p:sldId id="334" r:id="rId8"/>
    <p:sldId id="328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00"/>
    <a:srgbClr val="924900"/>
    <a:srgbClr val="824100"/>
    <a:srgbClr val="CC3300"/>
    <a:srgbClr val="CC6600"/>
    <a:srgbClr val="777777"/>
    <a:srgbClr val="800000"/>
    <a:srgbClr val="99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Objects="1" showGuides="1">
      <p:cViewPr>
        <p:scale>
          <a:sx n="94" d="100"/>
          <a:sy n="94" d="100"/>
        </p:scale>
        <p:origin x="169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tags" Target="tags/tag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4.jpe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hyperlink" Target="http://www.lansingauthorizeddealer.com/ui/Authorized-Dealer-Study-Guide.pdf" TargetMode="External"/><Relationship Id="rId9" Type="http://schemas.openxmlformats.org/officeDocument/2006/relationships/image" Target="../media/image4.jpe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4.jpeg"/><Relationship Id="rId7" Type="http://schemas.openxmlformats.org/officeDocument/2006/relationships/image" Target="../media/image13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4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hyperlink" Target="http://www.lansingauthorizeddealer.com/ui/Authorized-Dealer-Study-Guide.pdf" TargetMode="External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4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hyperlink" Target="http://www.lansingauthorizeddealer.com/ui/Authorized-Dealer-Study-Guide.pdf" TargetMode="Externa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4.jpeg"/><Relationship Id="rId7" Type="http://schemas.openxmlformats.org/officeDocument/2006/relationships/image" Target="../media/image19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hyperlink" Target="http://marketing.atrium.com/window-wizard/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20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7" descr="Atrium_window_logo_green_sc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32893" y="5931787"/>
            <a:ext cx="4800600" cy="822960"/>
          </a:xfrm>
          <a:prstGeom prst="roundRect">
            <a:avLst>
              <a:gd name="adj" fmla="val 25673"/>
            </a:avLst>
          </a:prstGeom>
          <a:gradFill>
            <a:gsLst>
              <a:gs pos="95000">
                <a:schemeClr val="bg1"/>
              </a:gs>
              <a:gs pos="5000">
                <a:schemeClr val="bg1"/>
              </a:gs>
              <a:gs pos="0">
                <a:schemeClr val="tx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89" y="1438277"/>
            <a:ext cx="3199807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103" y="1428850"/>
            <a:ext cx="5493243" cy="438912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ww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934957"/>
            <a:ext cx="4572000" cy="787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05600" y="1981200"/>
            <a:ext cx="220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bg1">
                <a:alpha val="75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Experience</a:t>
            </a:r>
            <a:b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</a:br>
            <a: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the Magic</a:t>
            </a:r>
            <a:b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</a:br>
            <a: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of Online</a:t>
            </a:r>
            <a:b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</a:br>
            <a:r>
              <a:rPr lang="en-US" alt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Ordering</a:t>
            </a:r>
          </a:p>
        </p:txBody>
      </p:sp>
      <p:pic>
        <p:nvPicPr>
          <p:cNvPr id="14" name="Picture 13" descr="Atrium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52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" name="Picture 35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chemeClr val="bg1">
                  <a:lumMod val="50000"/>
                  <a:alpha val="76000"/>
                </a:scheme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The WindowWizard, an online quote-generating system for top-quality windows and patio doors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All you need is a computer with internet access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There are no disks or downloads to worry over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WindowWizard </a:t>
            </a: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available</a:t>
            </a:r>
            <a:b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24 </a:t>
            </a: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hours a day, 7 days a week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Only users with a proper </a:t>
            </a: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password</a:t>
            </a:r>
            <a:b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can </a:t>
            </a: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enter the Wizard’s domain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Your customer can use the Wizard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Atrium calls this the “Customer’s Customer”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Atrium provides your </a:t>
            </a: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customer</a:t>
            </a:r>
            <a:b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with </a:t>
            </a: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log-in and </a:t>
            </a: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password on an </a:t>
            </a: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account</a:t>
            </a:r>
            <a:b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that </a:t>
            </a: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is linked to your location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Your customer can enter orders and do quotes</a:t>
            </a:r>
          </a:p>
          <a:p>
            <a:pPr indent="3175" algn="ctr">
              <a:spcBef>
                <a:spcPts val="0"/>
              </a:spcBef>
              <a:spcAft>
                <a:spcPts val="1200"/>
              </a:spcAft>
              <a:tabLst>
                <a:tab pos="801688" algn="l"/>
              </a:tabLst>
              <a:defRPr/>
            </a:pPr>
            <a:r>
              <a:rPr 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You control cost and order </a:t>
            </a:r>
            <a:r>
              <a:rPr 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submission</a:t>
            </a:r>
            <a:endParaRPr 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14401" y="5823129"/>
            <a:ext cx="7848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great way to do business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03520" y="16002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8" name="Picture 3" descr="ww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48"/>
          <a:stretch>
            <a:fillRect/>
          </a:stretch>
        </p:blipFill>
        <p:spPr bwMode="auto">
          <a:xfrm>
            <a:off x="73152" y="1901952"/>
            <a:ext cx="4742535" cy="379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</p:spPr>
      </p:pic>
      <p:sp>
        <p:nvSpPr>
          <p:cNvPr id="20" name="Rounded Rectangle 19"/>
          <p:cNvSpPr/>
          <p:nvPr/>
        </p:nvSpPr>
        <p:spPr bwMode="auto">
          <a:xfrm>
            <a:off x="5303520" y="198406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236506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3520" y="29839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03520" y="358195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03520" y="39560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03520" y="43555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03520" y="519138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03520" y="556315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trium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26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7" name="Picture 26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itle 6"/>
          <p:cNvSpPr txBox="1">
            <a:spLocks/>
          </p:cNvSpPr>
          <p:nvPr/>
        </p:nvSpPr>
        <p:spPr bwMode="auto">
          <a:xfrm>
            <a:off x="377768" y="1600200"/>
            <a:ext cx="8366760" cy="457200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 W3"/>
                <a:cs typeface="ヒラギノ角ゴ Pro W3"/>
              </a:rPr>
              <a:t>You will know exactly where your order is</a:t>
            </a:r>
            <a:br>
              <a:rPr lang="en-US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 W3"/>
                <a:cs typeface="ヒラギノ角ゴ Pro W3"/>
              </a:rPr>
            </a:br>
            <a:r>
              <a:rPr lang="en-US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 W3"/>
                <a:cs typeface="ヒラギノ角ゴ Pro W3"/>
              </a:rPr>
              <a:t>in our system at all times:</a:t>
            </a:r>
            <a:endParaRPr lang="en-US" altLang="en-US" sz="20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914401" y="5823129"/>
            <a:ext cx="7848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eal time order status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6" descr="Atrium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454" y="2362200"/>
            <a:ext cx="623454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Atrium Ord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3657600"/>
            <a:ext cx="34554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</p:spPr>
      </p:pic>
      <p:sp>
        <p:nvSpPr>
          <p:cNvPr id="17" name="Rounded Rectangle 16">
            <a:hlinkClick r:id="rId8"/>
          </p:cNvPr>
          <p:cNvSpPr/>
          <p:nvPr/>
        </p:nvSpPr>
        <p:spPr bwMode="auto">
          <a:xfrm>
            <a:off x="7354456" y="2752420"/>
            <a:ext cx="594360" cy="2431491"/>
          </a:xfrm>
          <a:prstGeom prst="roundRect">
            <a:avLst/>
          </a:prstGeom>
          <a:solidFill>
            <a:schemeClr val="tx1">
              <a:alpha val="0"/>
            </a:scheme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Picture 3" descr="wwlog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trium_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63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914401" y="5823129"/>
            <a:ext cx="7848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search engine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3" descr="ww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873" y="1828800"/>
            <a:ext cx="536632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76200" y="1745676"/>
            <a:ext cx="3200400" cy="4883724"/>
          </a:xfrm>
          <a:prstGeom prst="rect">
            <a:avLst/>
          </a:prstGeom>
        </p:spPr>
        <p:txBody>
          <a:bodyPr lIns="91440" rIns="0" bIns="9144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Reduce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time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finding original orders by sorting various categories</a:t>
            </a:r>
          </a:p>
          <a:p>
            <a:pPr marL="0" indent="0" algn="r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See orders placed on the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Wizard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since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1999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06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914401" y="5823129"/>
            <a:ext cx="7848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change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3" descr="ww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6324600" y="1745676"/>
            <a:ext cx="2743200" cy="2063772"/>
          </a:xfrm>
          <a:prstGeom prst="rect">
            <a:avLst/>
          </a:prstGeom>
        </p:spPr>
        <p:txBody>
          <a:bodyPr lIns="91440" rIns="0" bIns="9144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Quote multiple options without duplicating entries via Global Change </a:t>
            </a: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functionality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724400" y="3956028"/>
            <a:ext cx="2743200" cy="2063772"/>
          </a:xfrm>
          <a:prstGeom prst="rect">
            <a:avLst/>
          </a:prstGeom>
        </p:spPr>
        <p:txBody>
          <a:bodyPr lIns="91440" rIns="0" bIns="9144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Save selection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receive</a:t>
            </a:r>
            <a:b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quote</a:t>
            </a:r>
          </a:p>
        </p:txBody>
      </p:sp>
      <p:pic>
        <p:nvPicPr>
          <p:cNvPr id="15" name="Picture 7" descr="Atrium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318" y="1295400"/>
            <a:ext cx="597208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50" y="3200400"/>
            <a:ext cx="448056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  <a:softEdge rad="38100"/>
          </a:effectLst>
        </p:spPr>
      </p:pic>
      <p:sp>
        <p:nvSpPr>
          <p:cNvPr id="17" name="Rounded Rectangle 16">
            <a:hlinkClick r:id="rId9"/>
          </p:cNvPr>
          <p:cNvSpPr/>
          <p:nvPr/>
        </p:nvSpPr>
        <p:spPr bwMode="auto">
          <a:xfrm>
            <a:off x="743528" y="2228272"/>
            <a:ext cx="1097280" cy="274320"/>
          </a:xfrm>
          <a:prstGeom prst="roundRect">
            <a:avLst/>
          </a:prstGeom>
          <a:solidFill>
            <a:schemeClr val="tx1">
              <a:alpha val="0"/>
            </a:scheme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ounded Rectangle 19">
            <a:hlinkClick r:id="rId9"/>
          </p:cNvPr>
          <p:cNvSpPr/>
          <p:nvPr/>
        </p:nvSpPr>
        <p:spPr bwMode="auto">
          <a:xfrm>
            <a:off x="189344" y="6071524"/>
            <a:ext cx="914400" cy="320040"/>
          </a:xfrm>
          <a:prstGeom prst="roundRect">
            <a:avLst/>
          </a:prstGeom>
          <a:solidFill>
            <a:schemeClr val="tx1">
              <a:alpha val="0"/>
            </a:scheme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>
            <a:hlinkClick r:id="rId9"/>
          </p:cNvPr>
          <p:cNvSpPr/>
          <p:nvPr/>
        </p:nvSpPr>
        <p:spPr bwMode="auto">
          <a:xfrm>
            <a:off x="2267528" y="6068292"/>
            <a:ext cx="1097280" cy="320040"/>
          </a:xfrm>
          <a:prstGeom prst="roundRect">
            <a:avLst/>
          </a:prstGeom>
          <a:solidFill>
            <a:schemeClr val="tx1">
              <a:alpha val="0"/>
            </a:scheme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72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7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itle 6"/>
          <p:cNvSpPr txBox="1">
            <a:spLocks/>
          </p:cNvSpPr>
          <p:nvPr/>
        </p:nvSpPr>
        <p:spPr bwMode="auto">
          <a:xfrm>
            <a:off x="377768" y="1600200"/>
            <a:ext cx="8366760" cy="457200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ヒラギノ角ゴ Pro W3"/>
                <a:cs typeface="ヒラギノ角ゴ Pro W3"/>
              </a:rPr>
              <a:t>Real time tracking of service request status</a:t>
            </a:r>
            <a:endParaRPr lang="en-US" altLang="en-US" sz="20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914401" y="5823129"/>
            <a:ext cx="7848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displaying service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3" descr="ww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Atrium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768" y="2071686"/>
            <a:ext cx="4532243" cy="2514600"/>
          </a:xfrm>
          <a:prstGeom prst="roundRect">
            <a:avLst>
              <a:gd name="adj" fmla="val 2486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</p:spPr>
      </p:pic>
      <p:pic>
        <p:nvPicPr>
          <p:cNvPr id="18" name="Picture 7" descr="Atrium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43" y="4747491"/>
            <a:ext cx="2918450" cy="1828800"/>
          </a:xfrm>
          <a:prstGeom prst="roundRect">
            <a:avLst>
              <a:gd name="adj" fmla="val 4151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</p:spPr>
      </p:pic>
      <p:pic>
        <p:nvPicPr>
          <p:cNvPr id="19" name="Picture 8" descr="Atrium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25112" y="3328986"/>
            <a:ext cx="4572000" cy="2286000"/>
          </a:xfrm>
          <a:prstGeom prst="roundRect">
            <a:avLst>
              <a:gd name="adj" fmla="val 3292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</p:spPr>
      </p:pic>
      <p:sp>
        <p:nvSpPr>
          <p:cNvPr id="17" name="Rounded Rectangle 16">
            <a:hlinkClick r:id="rId10"/>
          </p:cNvPr>
          <p:cNvSpPr/>
          <p:nvPr/>
        </p:nvSpPr>
        <p:spPr bwMode="auto">
          <a:xfrm>
            <a:off x="1182495" y="2343729"/>
            <a:ext cx="685800" cy="228600"/>
          </a:xfrm>
          <a:prstGeom prst="roundRect">
            <a:avLst/>
          </a:prstGeom>
          <a:solidFill>
            <a:schemeClr val="tx1">
              <a:alpha val="0"/>
            </a:scheme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>
            <a:hlinkClick r:id="rId10"/>
          </p:cNvPr>
          <p:cNvSpPr/>
          <p:nvPr/>
        </p:nvSpPr>
        <p:spPr bwMode="auto">
          <a:xfrm>
            <a:off x="1914236" y="2971800"/>
            <a:ext cx="685800" cy="274320"/>
          </a:xfrm>
          <a:prstGeom prst="roundRect">
            <a:avLst/>
          </a:prstGeom>
          <a:solidFill>
            <a:schemeClr val="tx1">
              <a:alpha val="0"/>
            </a:scheme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8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3" name="Picture 22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914401" y="5823129"/>
            <a:ext cx="7848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36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multiple units with shapes</a:t>
            </a:r>
            <a:endParaRPr lang="en-US" sz="3600" b="1" i="1" kern="1000" spc="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3" descr="ww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8580" y="914400"/>
            <a:ext cx="427882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457200" y="1838328"/>
            <a:ext cx="3200400" cy="3172400"/>
          </a:xfrm>
          <a:prstGeom prst="rect">
            <a:avLst/>
          </a:prstGeom>
        </p:spPr>
        <p:txBody>
          <a:bodyPr lIns="91440" rIns="0" bIns="9144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Wizard offers printable graphics</a:t>
            </a:r>
            <a:b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showing mulled units and special shapes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trium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2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5" name="Picture 24" descr="Atrium_window_logo_green_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hlinkClick r:id="rId6"/>
          </p:cNvPr>
          <p:cNvSpPr/>
          <p:nvPr/>
        </p:nvSpPr>
        <p:spPr bwMode="auto">
          <a:xfrm>
            <a:off x="2058324" y="1298448"/>
            <a:ext cx="5019040" cy="36576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WindowWizard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19456" y="2667000"/>
            <a:ext cx="8686800" cy="4038600"/>
          </a:xfrm>
          <a:prstGeom prst="roundRect">
            <a:avLst>
              <a:gd name="adj" fmla="val 4650"/>
            </a:avLst>
          </a:prstGeom>
          <a:solidFill>
            <a:schemeClr val="bg1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  <a:tabLst>
                <a:tab pos="2513013" algn="r"/>
              </a:tabLst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57200" y="1704680"/>
            <a:ext cx="8229600" cy="88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t" anchorCtr="0">
            <a:noAutofit/>
          </a:bodyPr>
          <a:lstStyle>
            <a:lvl1pPr eaLnBrk="0" hangingPunct="0">
              <a:spcBef>
                <a:spcPct val="20000"/>
              </a:spcBef>
              <a:buClr>
                <a:srgbClr val="002B5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2B52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B5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B5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B52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B52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B52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B52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B52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Century Gothic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a more extensive review of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WindowWizard capabilities,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visit your media site.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7" name="Picture 3" descr="ww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12" y="172026"/>
            <a:ext cx="23042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362" y="2858915"/>
            <a:ext cx="8401638" cy="3657600"/>
          </a:xfrm>
          <a:prstGeom prst="roundRect">
            <a:avLst>
              <a:gd name="adj" fmla="val 356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trium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4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a8428b4f4e6b09d87ae885fc702780d8d9ee"/>
</p:tagLst>
</file>

<file path=ppt/theme/theme1.xml><?xml version="1.0" encoding="utf-8"?>
<a:theme xmlns:a="http://schemas.openxmlformats.org/drawingml/2006/main" name="ViewPoint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13820</TotalTime>
  <Words>119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ＭＳ Ｐゴシック</vt:lpstr>
      <vt:lpstr>Times New Roman</vt:lpstr>
      <vt:lpstr>Wingdings</vt:lpstr>
      <vt:lpstr>ヒラギノ角ゴ Pro W3</vt:lpstr>
      <vt:lpstr>ViewPoint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170</cp:revision>
  <dcterms:created xsi:type="dcterms:W3CDTF">2015-06-01T22:48:17Z</dcterms:created>
  <dcterms:modified xsi:type="dcterms:W3CDTF">2016-11-07T16:56:28Z</dcterms:modified>
</cp:coreProperties>
</file>